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6" r:id="rId2"/>
    <p:sldId id="367" r:id="rId3"/>
    <p:sldId id="368" r:id="rId4"/>
    <p:sldId id="370" r:id="rId5"/>
    <p:sldId id="373" r:id="rId6"/>
    <p:sldId id="372" r:id="rId7"/>
    <p:sldId id="340" r:id="rId8"/>
    <p:sldId id="374" r:id="rId9"/>
    <p:sldId id="376" r:id="rId10"/>
    <p:sldId id="377" r:id="rId11"/>
    <p:sldId id="378" r:id="rId12"/>
    <p:sldId id="371" r:id="rId13"/>
    <p:sldId id="380" r:id="rId14"/>
    <p:sldId id="369" r:id="rId15"/>
    <p:sldId id="381" r:id="rId16"/>
    <p:sldId id="382" r:id="rId17"/>
    <p:sldId id="379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4" r:id="rId26"/>
    <p:sldId id="391" r:id="rId27"/>
    <p:sldId id="392" r:id="rId28"/>
    <p:sldId id="395" r:id="rId29"/>
    <p:sldId id="393" r:id="rId30"/>
    <p:sldId id="397" r:id="rId31"/>
    <p:sldId id="399" r:id="rId32"/>
    <p:sldId id="400" r:id="rId33"/>
    <p:sldId id="398" r:id="rId34"/>
    <p:sldId id="401" r:id="rId35"/>
    <p:sldId id="396" r:id="rId36"/>
    <p:sldId id="36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FF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4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bosova\Local%20Settings\Temp\&#1044;&#1080;&#1072;&#1075;&#1088;&#1072;&#1084;&#1084;&#1072;_&#1084;&#1080;&#1085;&#1089;&#1082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Развивающийся уровень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0.16000000000000003</c:v>
                </c:pt>
                <c:pt idx="1">
                  <c:v>6.0000000000000019E-2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ниже среднего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0.12000000000000002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Базовый уровень</c:v>
                </c:pt>
              </c:strCache>
            </c:strRef>
          </c:tx>
          <c:spPr>
            <a:solidFill>
              <a:schemeClr val="accent3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0.53</c:v>
                </c:pt>
                <c:pt idx="1">
                  <c:v>0.69000000000000028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Уровень выше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4.0000000000000015E-2</c:v>
                </c:pt>
                <c:pt idx="1">
                  <c:v>2.0000000000000007E-2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Продвинутый уровень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Татарстан 2010</c:v>
                </c:pt>
                <c:pt idx="1">
                  <c:v>Татарстан 2013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0.13</c:v>
                </c:pt>
                <c:pt idx="1">
                  <c:v>0.12000000000000002</c:v>
                </c:pt>
              </c:numCache>
            </c:numRef>
          </c:val>
        </c:ser>
        <c:dLbls/>
        <c:overlap val="100"/>
        <c:axId val="111733760"/>
        <c:axId val="112534272"/>
      </c:barChart>
      <c:catAx>
        <c:axId val="111733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12534272"/>
        <c:crosses val="autoZero"/>
        <c:auto val="1"/>
        <c:lblAlgn val="ctr"/>
        <c:lblOffset val="100"/>
      </c:catAx>
      <c:valAx>
        <c:axId val="11253427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1173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898913677456993"/>
          <c:y val="2.5084432504013234E-2"/>
          <c:w val="0.23101086322543019"/>
          <c:h val="0.2480767490270613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91B696-FAF4-4DC3-B6A6-B4C4F078B05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B46FC4-D733-4F07-B631-B6BB664EEC6A}">
      <dgm:prSet phldrT="[Text]" custT="1"/>
      <dgm:spPr>
        <a:xfrm>
          <a:off x="1692185" y="1505956"/>
          <a:ext cx="1732762" cy="1145242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ИК-компетентность</a:t>
          </a:r>
          <a:endParaRPr lang="ru-RU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0522616-FF7A-47D1-BD46-76FA47809924}" type="parTrans" cxnId="{27E36EC0-A805-4295-9D88-47AEBECAACF7}">
      <dgm:prSet/>
      <dgm:spPr/>
      <dgm:t>
        <a:bodyPr/>
        <a:lstStyle/>
        <a:p>
          <a:endParaRPr lang="ru-RU"/>
        </a:p>
      </dgm:t>
    </dgm:pt>
    <dgm:pt modelId="{6578E283-42AA-4030-A08E-1CD14BFB7E86}" type="sibTrans" cxnId="{27E36EC0-A805-4295-9D88-47AEBECAACF7}">
      <dgm:prSet/>
      <dgm:spPr/>
      <dgm:t>
        <a:bodyPr/>
        <a:lstStyle/>
        <a:p>
          <a:endParaRPr lang="ru-RU"/>
        </a:p>
      </dgm:t>
    </dgm:pt>
    <dgm:pt modelId="{AC41D125-FED0-4291-98BD-6EAC93DA52ED}">
      <dgm:prSet phldrT="[Text]"/>
      <dgm:spPr>
        <a:xfrm>
          <a:off x="360042" y="1584180"/>
          <a:ext cx="1020351" cy="89902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Бэкграунд учащихся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FC63070-0672-49B0-9657-6B77642ECFC0}" type="parTrans" cxnId="{F564BC8D-A597-401D-996C-A341A94333C7}">
      <dgm:prSet/>
      <dgm:spPr>
        <a:xfrm rot="10891368">
          <a:off x="870080" y="1883847"/>
          <a:ext cx="777695" cy="32036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A41D3A6-AE0C-493B-BB44-6748295A336B}" type="sibTrans" cxnId="{F564BC8D-A597-401D-996C-A341A94333C7}">
      <dgm:prSet/>
      <dgm:spPr/>
      <dgm:t>
        <a:bodyPr/>
        <a:lstStyle/>
        <a:p>
          <a:endParaRPr lang="ru-RU"/>
        </a:p>
      </dgm:t>
    </dgm:pt>
    <dgm:pt modelId="{244E9354-DE96-4A92-A22C-36BEC891613E}">
      <dgm:prSet phldrT="[Text]"/>
      <dgm:spPr>
        <a:xfrm>
          <a:off x="396051" y="360043"/>
          <a:ext cx="1224133" cy="1154771"/>
        </a:xfrm>
        <a:prstGeom prst="roundRect">
          <a:avLst>
            <a:gd name="adj" fmla="val 1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Доступность и практики использования компьютера вне школы</a:t>
          </a:r>
        </a:p>
      </dgm:t>
    </dgm:pt>
    <dgm:pt modelId="{04421FBD-D882-4A94-9145-8D6D5DCAB2E6}" type="parTrans" cxnId="{0AA14503-122D-45A5-A357-9A0727FAA320}">
      <dgm:prSet/>
      <dgm:spPr>
        <a:xfrm rot="12981211">
          <a:off x="897180" y="1115132"/>
          <a:ext cx="1140025" cy="32036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61F64818-D968-48A7-8444-A4D21D1393C8}" type="sibTrans" cxnId="{0AA14503-122D-45A5-A357-9A0727FAA320}">
      <dgm:prSet/>
      <dgm:spPr/>
      <dgm:t>
        <a:bodyPr/>
        <a:lstStyle/>
        <a:p>
          <a:endParaRPr lang="ru-RU"/>
        </a:p>
      </dgm:t>
    </dgm:pt>
    <dgm:pt modelId="{52C5F8B8-98A0-4294-BD86-3BF17F9F94F9}">
      <dgm:prSet phldrT="[Text]"/>
      <dgm:spPr>
        <a:xfrm>
          <a:off x="1692187" y="216024"/>
          <a:ext cx="1560363" cy="865113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Доступность и практики использования компьютера в школе</a:t>
          </a:r>
        </a:p>
      </dgm:t>
    </dgm:pt>
    <dgm:pt modelId="{87FE5091-E16E-4516-B15E-56DE93DB60F4}" type="parTrans" cxnId="{D133B21C-A445-4114-ABF6-4356CBB50F8F}">
      <dgm:prSet/>
      <dgm:spPr>
        <a:xfrm rot="15993029">
          <a:off x="2090741" y="893724"/>
          <a:ext cx="812120" cy="32036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1AE40794-2529-49D6-AF8B-6CAA6250C1A8}" type="sibTrans" cxnId="{D133B21C-A445-4114-ABF6-4356CBB50F8F}">
      <dgm:prSet/>
      <dgm:spPr/>
      <dgm:t>
        <a:bodyPr/>
        <a:lstStyle/>
        <a:p>
          <a:endParaRPr lang="ru-RU"/>
        </a:p>
      </dgm:t>
    </dgm:pt>
    <dgm:pt modelId="{93D9796F-0C44-4073-AD1D-4F002D445FD5}">
      <dgm:prSet/>
      <dgm:spPr>
        <a:xfrm>
          <a:off x="3276368" y="504056"/>
          <a:ext cx="1814229" cy="503027"/>
        </a:xfrm>
        <a:prstGeom prst="roundRect">
          <a:avLst>
            <a:gd name="adj" fmla="val 1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Успеваемость</a:t>
          </a:r>
        </a:p>
      </dgm:t>
    </dgm:pt>
    <dgm:pt modelId="{B0DCBA3D-C6DC-4F44-B9D3-30DA95546506}" type="parTrans" cxnId="{FC2C670B-45A6-43C2-B2D2-FC9005183D19}">
      <dgm:prSet/>
      <dgm:spPr>
        <a:xfrm rot="7244242" flipH="1">
          <a:off x="2873437" y="1157160"/>
          <a:ext cx="783273" cy="178175"/>
        </a:xfrm>
        <a:prstGeom prst="leftRightArrow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779903C5-A062-4EED-9006-BECA04DA11DE}" type="sibTrans" cxnId="{FC2C670B-45A6-43C2-B2D2-FC9005183D19}">
      <dgm:prSet/>
      <dgm:spPr/>
      <dgm:t>
        <a:bodyPr/>
        <a:lstStyle/>
        <a:p>
          <a:endParaRPr lang="ru-RU"/>
        </a:p>
      </dgm:t>
    </dgm:pt>
    <dgm:pt modelId="{90471B70-02A6-4DD1-9A0A-7D7A4800B790}">
      <dgm:prSet/>
      <dgm:spPr>
        <a:xfrm>
          <a:off x="3741309" y="1008111"/>
          <a:ext cx="1731298" cy="1074885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Макрохарактеристики</a:t>
          </a:r>
        </a:p>
        <a:p>
          <a:pPr algn="l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тип местности (село/город), </a:t>
          </a:r>
        </a:p>
        <a:p>
          <a:pPr algn="l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тип школы (лицей, гимназия, общеобразовательная и т.п.), </a:t>
          </a:r>
        </a:p>
        <a:p>
          <a:pPr algn="l"/>
          <a:r>
            <a:rPr lang="ru-RU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район/регион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FB59EE-F7F4-40A5-9140-F36EED7D4CBA}" type="parTrans" cxnId="{45B3D523-DDEF-4B06-8058-726AF75F72D6}">
      <dgm:prSet/>
      <dgm:spPr>
        <a:xfrm rot="20724853">
          <a:off x="3413495" y="1585846"/>
          <a:ext cx="1213009" cy="224887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/>
        </a:p>
      </dgm:t>
    </dgm:pt>
    <dgm:pt modelId="{4E8782DD-EE2D-46E2-84D2-6CACA3B10788}" type="sibTrans" cxnId="{45B3D523-DDEF-4B06-8058-726AF75F72D6}">
      <dgm:prSet/>
      <dgm:spPr/>
      <dgm:t>
        <a:bodyPr/>
        <a:lstStyle/>
        <a:p>
          <a:endParaRPr lang="ru-RU"/>
        </a:p>
      </dgm:t>
    </dgm:pt>
    <dgm:pt modelId="{585F66BC-697E-42BD-A3DB-77DBD3287FD0}" type="pres">
      <dgm:prSet presAssocID="{EC91B696-FAF4-4DC3-B6A6-B4C4F078B0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71995-A8B6-4CFB-A20B-33B681934799}" type="pres">
      <dgm:prSet presAssocID="{27B46FC4-D733-4F07-B631-B6BB664EEC6A}" presName="centerShape" presStyleLbl="node0" presStyleIdx="0" presStyleCnt="1" custScaleX="154150" custScaleY="101883"/>
      <dgm:spPr/>
      <dgm:t>
        <a:bodyPr/>
        <a:lstStyle/>
        <a:p>
          <a:endParaRPr lang="ru-RU"/>
        </a:p>
      </dgm:t>
    </dgm:pt>
    <dgm:pt modelId="{C234436B-2CBF-4E96-8D9A-11134D3E7004}" type="pres">
      <dgm:prSet presAssocID="{8FC63070-0672-49B0-9657-6B77642ECFC0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9EEE7D5-9A01-42AC-9062-7318F8273F9B}" type="pres">
      <dgm:prSet presAssocID="{AC41D125-FED0-4291-98BD-6EAC93DA52ED}" presName="node" presStyleLbl="node1" presStyleIdx="0" presStyleCnt="5" custScaleX="95550" custScaleY="105236" custRadScaleRad="102146" custRadScaleInc="4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B2BBE-41F1-475D-A375-F2A244AB135C}" type="pres">
      <dgm:prSet presAssocID="{04421FBD-D882-4A94-9145-8D6D5DCAB2E6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AF30BF84-1299-429E-9029-0CC1B942E799}" type="pres">
      <dgm:prSet presAssocID="{244E9354-DE96-4A92-A22C-36BEC891613E}" presName="node" presStyleLbl="node1" presStyleIdx="1" presStyleCnt="5" custScaleX="114633" custScaleY="135172" custRadScaleRad="116430" custRadScaleInc="-24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AC132-A8EC-411B-ADB8-B402FA9D3E30}" type="pres">
      <dgm:prSet presAssocID="{87FE5091-E16E-4516-B15E-56DE93DB60F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374ED48C-8CDA-4E70-9923-FDA2D0B66799}" type="pres">
      <dgm:prSet presAssocID="{52C5F8B8-98A0-4294-BD86-3BF17F9F94F9}" presName="node" presStyleLbl="node1" presStyleIdx="2" presStyleCnt="5" custScaleX="146119" custScaleY="101266" custRadScaleRad="86642" custRadScaleInc="-9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486C-1313-40CA-8759-39770EE2F2CF}" type="pres">
      <dgm:prSet presAssocID="{B0DCBA3D-C6DC-4F44-B9D3-30DA95546506}" presName="parTrans" presStyleLbl="bgSibTrans2D1" presStyleIdx="3" presStyleCnt="5" custAng="16704909" custFlipHor="1" custScaleX="59576" custScaleY="55617" custLinFactNeighborX="-31081" custLinFactNeighborY="23605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C5BB1DDA-0AD9-4799-8115-473D91B8454A}" type="pres">
      <dgm:prSet presAssocID="{93D9796F-0C44-4073-AD1D-4F002D445FD5}" presName="node" presStyleLbl="node1" presStyleIdx="3" presStyleCnt="5" custScaleX="169892" custScaleY="58882" custRadScaleRad="126728" custRadScaleInc="16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0C696-67A3-4CF1-848E-968D8BD6D8BB}" type="pres">
      <dgm:prSet presAssocID="{37FB59EE-F7F4-40A5-9140-F36EED7D4CBA}" presName="parTrans" presStyleLbl="bgSibTrans2D1" presStyleIdx="4" presStyleCnt="5" custScaleY="70198"/>
      <dgm:spPr/>
      <dgm:t>
        <a:bodyPr/>
        <a:lstStyle/>
        <a:p>
          <a:endParaRPr lang="ru-RU"/>
        </a:p>
      </dgm:t>
    </dgm:pt>
    <dgm:pt modelId="{A5048989-ED8D-4DEA-B889-3D7E52A0F57A}" type="pres">
      <dgm:prSet presAssocID="{90471B70-02A6-4DD1-9A0A-7D7A4800B790}" presName="node" presStyleLbl="node1" presStyleIdx="4" presStyleCnt="5" custScaleX="162126" custScaleY="125821" custRadScaleRad="132200" custRadScaleInc="-39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023A54-9D42-4264-B10B-4B5585B18C5B}" type="presOf" srcId="{AC41D125-FED0-4291-98BD-6EAC93DA52ED}" destId="{C9EEE7D5-9A01-42AC-9062-7318F8273F9B}" srcOrd="0" destOrd="0" presId="urn:microsoft.com/office/officeart/2005/8/layout/radial4"/>
    <dgm:cxn modelId="{FC2C670B-45A6-43C2-B2D2-FC9005183D19}" srcId="{27B46FC4-D733-4F07-B631-B6BB664EEC6A}" destId="{93D9796F-0C44-4073-AD1D-4F002D445FD5}" srcOrd="3" destOrd="0" parTransId="{B0DCBA3D-C6DC-4F44-B9D3-30DA95546506}" sibTransId="{779903C5-A062-4EED-9006-BECA04DA11DE}"/>
    <dgm:cxn modelId="{D133B21C-A445-4114-ABF6-4356CBB50F8F}" srcId="{27B46FC4-D733-4F07-B631-B6BB664EEC6A}" destId="{52C5F8B8-98A0-4294-BD86-3BF17F9F94F9}" srcOrd="2" destOrd="0" parTransId="{87FE5091-E16E-4516-B15E-56DE93DB60F4}" sibTransId="{1AE40794-2529-49D6-AF8B-6CAA6250C1A8}"/>
    <dgm:cxn modelId="{1F777C17-F7AA-46ED-8176-A9D35E5637B1}" type="presOf" srcId="{B0DCBA3D-C6DC-4F44-B9D3-30DA95546506}" destId="{13D2486C-1313-40CA-8759-39770EE2F2CF}" srcOrd="0" destOrd="0" presId="urn:microsoft.com/office/officeart/2005/8/layout/radial4"/>
    <dgm:cxn modelId="{45B3D523-DDEF-4B06-8058-726AF75F72D6}" srcId="{27B46FC4-D733-4F07-B631-B6BB664EEC6A}" destId="{90471B70-02A6-4DD1-9A0A-7D7A4800B790}" srcOrd="4" destOrd="0" parTransId="{37FB59EE-F7F4-40A5-9140-F36EED7D4CBA}" sibTransId="{4E8782DD-EE2D-46E2-84D2-6CACA3B10788}"/>
    <dgm:cxn modelId="{35BDBBCF-4A94-4944-A574-1EF1B77C0457}" type="presOf" srcId="{8FC63070-0672-49B0-9657-6B77642ECFC0}" destId="{C234436B-2CBF-4E96-8D9A-11134D3E7004}" srcOrd="0" destOrd="0" presId="urn:microsoft.com/office/officeart/2005/8/layout/radial4"/>
    <dgm:cxn modelId="{C16E5BE3-996F-45D1-8E86-30D1601D7D6F}" type="presOf" srcId="{37FB59EE-F7F4-40A5-9140-F36EED7D4CBA}" destId="{8490C696-67A3-4CF1-848E-968D8BD6D8BB}" srcOrd="0" destOrd="0" presId="urn:microsoft.com/office/officeart/2005/8/layout/radial4"/>
    <dgm:cxn modelId="{27E36EC0-A805-4295-9D88-47AEBECAACF7}" srcId="{EC91B696-FAF4-4DC3-B6A6-B4C4F078B058}" destId="{27B46FC4-D733-4F07-B631-B6BB664EEC6A}" srcOrd="0" destOrd="0" parTransId="{50522616-FF7A-47D1-BD46-76FA47809924}" sibTransId="{6578E283-42AA-4030-A08E-1CD14BFB7E86}"/>
    <dgm:cxn modelId="{0AA14503-122D-45A5-A357-9A0727FAA320}" srcId="{27B46FC4-D733-4F07-B631-B6BB664EEC6A}" destId="{244E9354-DE96-4A92-A22C-36BEC891613E}" srcOrd="1" destOrd="0" parTransId="{04421FBD-D882-4A94-9145-8D6D5DCAB2E6}" sibTransId="{61F64818-D968-48A7-8444-A4D21D1393C8}"/>
    <dgm:cxn modelId="{9C500416-5BE3-4489-84BD-9FD6D893870B}" type="presOf" srcId="{27B46FC4-D733-4F07-B631-B6BB664EEC6A}" destId="{18071995-A8B6-4CFB-A20B-33B681934799}" srcOrd="0" destOrd="0" presId="urn:microsoft.com/office/officeart/2005/8/layout/radial4"/>
    <dgm:cxn modelId="{26E25170-B7BB-4685-831E-71893C33F4B9}" type="presOf" srcId="{04421FBD-D882-4A94-9145-8D6D5DCAB2E6}" destId="{557B2BBE-41F1-475D-A375-F2A244AB135C}" srcOrd="0" destOrd="0" presId="urn:microsoft.com/office/officeart/2005/8/layout/radial4"/>
    <dgm:cxn modelId="{F95A87CC-B43E-4B0E-9E1A-758C09CBA286}" type="presOf" srcId="{87FE5091-E16E-4516-B15E-56DE93DB60F4}" destId="{810AC132-A8EC-411B-ADB8-B402FA9D3E30}" srcOrd="0" destOrd="0" presId="urn:microsoft.com/office/officeart/2005/8/layout/radial4"/>
    <dgm:cxn modelId="{33952E2E-D476-4D43-B39D-AED88F8BDC63}" type="presOf" srcId="{90471B70-02A6-4DD1-9A0A-7D7A4800B790}" destId="{A5048989-ED8D-4DEA-B889-3D7E52A0F57A}" srcOrd="0" destOrd="0" presId="urn:microsoft.com/office/officeart/2005/8/layout/radial4"/>
    <dgm:cxn modelId="{210C5D4C-A825-4305-8AC9-0038FADD6CED}" type="presOf" srcId="{244E9354-DE96-4A92-A22C-36BEC891613E}" destId="{AF30BF84-1299-429E-9029-0CC1B942E799}" srcOrd="0" destOrd="0" presId="urn:microsoft.com/office/officeart/2005/8/layout/radial4"/>
    <dgm:cxn modelId="{9E72C6EE-0836-4F14-9BE8-4ACD0CD89EA3}" type="presOf" srcId="{52C5F8B8-98A0-4294-BD86-3BF17F9F94F9}" destId="{374ED48C-8CDA-4E70-9923-FDA2D0B66799}" srcOrd="0" destOrd="0" presId="urn:microsoft.com/office/officeart/2005/8/layout/radial4"/>
    <dgm:cxn modelId="{F564BC8D-A597-401D-996C-A341A94333C7}" srcId="{27B46FC4-D733-4F07-B631-B6BB664EEC6A}" destId="{AC41D125-FED0-4291-98BD-6EAC93DA52ED}" srcOrd="0" destOrd="0" parTransId="{8FC63070-0672-49B0-9657-6B77642ECFC0}" sibTransId="{1A41D3A6-AE0C-493B-BB44-6748295A336B}"/>
    <dgm:cxn modelId="{059400A1-80EB-4520-B9B3-26F1C76ED79B}" type="presOf" srcId="{EC91B696-FAF4-4DC3-B6A6-B4C4F078B058}" destId="{585F66BC-697E-42BD-A3DB-77DBD3287FD0}" srcOrd="0" destOrd="0" presId="urn:microsoft.com/office/officeart/2005/8/layout/radial4"/>
    <dgm:cxn modelId="{1533BF9B-0EDD-473E-9E4E-FFE9F628BE67}" type="presOf" srcId="{93D9796F-0C44-4073-AD1D-4F002D445FD5}" destId="{C5BB1DDA-0AD9-4799-8115-473D91B8454A}" srcOrd="0" destOrd="0" presId="urn:microsoft.com/office/officeart/2005/8/layout/radial4"/>
    <dgm:cxn modelId="{61948472-0228-4199-BD34-91D8B443CE12}" type="presParOf" srcId="{585F66BC-697E-42BD-A3DB-77DBD3287FD0}" destId="{18071995-A8B6-4CFB-A20B-33B681934799}" srcOrd="0" destOrd="0" presId="urn:microsoft.com/office/officeart/2005/8/layout/radial4"/>
    <dgm:cxn modelId="{11764052-A2C6-46AD-8CC2-E4C4130ECAD7}" type="presParOf" srcId="{585F66BC-697E-42BD-A3DB-77DBD3287FD0}" destId="{C234436B-2CBF-4E96-8D9A-11134D3E7004}" srcOrd="1" destOrd="0" presId="urn:microsoft.com/office/officeart/2005/8/layout/radial4"/>
    <dgm:cxn modelId="{54F6C489-AF58-4A28-A52B-7BAB46FBABBE}" type="presParOf" srcId="{585F66BC-697E-42BD-A3DB-77DBD3287FD0}" destId="{C9EEE7D5-9A01-42AC-9062-7318F8273F9B}" srcOrd="2" destOrd="0" presId="urn:microsoft.com/office/officeart/2005/8/layout/radial4"/>
    <dgm:cxn modelId="{812856A8-DEBF-440B-B731-ACBCD2B5D6FE}" type="presParOf" srcId="{585F66BC-697E-42BD-A3DB-77DBD3287FD0}" destId="{557B2BBE-41F1-475D-A375-F2A244AB135C}" srcOrd="3" destOrd="0" presId="urn:microsoft.com/office/officeart/2005/8/layout/radial4"/>
    <dgm:cxn modelId="{7FC17777-B810-425B-845F-FFECAC004C89}" type="presParOf" srcId="{585F66BC-697E-42BD-A3DB-77DBD3287FD0}" destId="{AF30BF84-1299-429E-9029-0CC1B942E799}" srcOrd="4" destOrd="0" presId="urn:microsoft.com/office/officeart/2005/8/layout/radial4"/>
    <dgm:cxn modelId="{9BB0A2A3-043B-42B9-827D-04046B8A780C}" type="presParOf" srcId="{585F66BC-697E-42BD-A3DB-77DBD3287FD0}" destId="{810AC132-A8EC-411B-ADB8-B402FA9D3E30}" srcOrd="5" destOrd="0" presId="urn:microsoft.com/office/officeart/2005/8/layout/radial4"/>
    <dgm:cxn modelId="{E4AA1B57-EF94-43BD-9769-CCD1DD8E4245}" type="presParOf" srcId="{585F66BC-697E-42BD-A3DB-77DBD3287FD0}" destId="{374ED48C-8CDA-4E70-9923-FDA2D0B66799}" srcOrd="6" destOrd="0" presId="urn:microsoft.com/office/officeart/2005/8/layout/radial4"/>
    <dgm:cxn modelId="{51E1D0CC-6C57-4867-8F3A-D02E5D441958}" type="presParOf" srcId="{585F66BC-697E-42BD-A3DB-77DBD3287FD0}" destId="{13D2486C-1313-40CA-8759-39770EE2F2CF}" srcOrd="7" destOrd="0" presId="urn:microsoft.com/office/officeart/2005/8/layout/radial4"/>
    <dgm:cxn modelId="{DEDB2CB7-B710-4702-B2E7-D7FD1DFEDD19}" type="presParOf" srcId="{585F66BC-697E-42BD-A3DB-77DBD3287FD0}" destId="{C5BB1DDA-0AD9-4799-8115-473D91B8454A}" srcOrd="8" destOrd="0" presId="urn:microsoft.com/office/officeart/2005/8/layout/radial4"/>
    <dgm:cxn modelId="{E269FB57-492C-4CE8-A098-8DF64D900A59}" type="presParOf" srcId="{585F66BC-697E-42BD-A3DB-77DBD3287FD0}" destId="{8490C696-67A3-4CF1-848E-968D8BD6D8BB}" srcOrd="9" destOrd="0" presId="urn:microsoft.com/office/officeart/2005/8/layout/radial4"/>
    <dgm:cxn modelId="{0045972B-27F8-4BD5-A268-A397A4A04108}" type="presParOf" srcId="{585F66BC-697E-42BD-A3DB-77DBD3287FD0}" destId="{A5048989-ED8D-4DEA-B889-3D7E52A0F57A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071995-A8B6-4CFB-A20B-33B681934799}">
      <dsp:nvSpPr>
        <dsp:cNvPr id="0" name=""/>
        <dsp:cNvSpPr/>
      </dsp:nvSpPr>
      <dsp:spPr>
        <a:xfrm>
          <a:off x="1824866" y="1599786"/>
          <a:ext cx="1841622" cy="1217191"/>
        </a:xfrm>
        <a:prstGeom prst="ellipse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ИК-компетентность</a:t>
          </a:r>
          <a:endParaRPr lang="ru-RU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824866" y="1599786"/>
        <a:ext cx="1841622" cy="1217191"/>
      </dsp:txXfrm>
    </dsp:sp>
    <dsp:sp modelId="{C234436B-2CBF-4E96-8D9A-11134D3E7004}">
      <dsp:nvSpPr>
        <dsp:cNvPr id="0" name=""/>
        <dsp:cNvSpPr/>
      </dsp:nvSpPr>
      <dsp:spPr>
        <a:xfrm rot="10891368">
          <a:off x="952118" y="2001431"/>
          <a:ext cx="825602" cy="34048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EEE7D5-9A01-42AC-9062-7318F8273F9B}">
      <dsp:nvSpPr>
        <dsp:cNvPr id="0" name=""/>
        <dsp:cNvSpPr/>
      </dsp:nvSpPr>
      <dsp:spPr>
        <a:xfrm>
          <a:off x="410037" y="1682950"/>
          <a:ext cx="1084454" cy="955509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Бэкграунд учащихся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0037" y="1682950"/>
        <a:ext cx="1084454" cy="955509"/>
      </dsp:txXfrm>
    </dsp:sp>
    <dsp:sp modelId="{557B2BBE-41F1-475D-A375-F2A244AB135C}">
      <dsp:nvSpPr>
        <dsp:cNvPr id="0" name=""/>
        <dsp:cNvSpPr/>
      </dsp:nvSpPr>
      <dsp:spPr>
        <a:xfrm rot="12981211">
          <a:off x="980943" y="1184766"/>
          <a:ext cx="1210562" cy="34048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0BF84-1299-429E-9029-0CC1B942E799}">
      <dsp:nvSpPr>
        <dsp:cNvPr id="0" name=""/>
        <dsp:cNvSpPr/>
      </dsp:nvSpPr>
      <dsp:spPr>
        <a:xfrm>
          <a:off x="448227" y="382561"/>
          <a:ext cx="1301039" cy="1227318"/>
        </a:xfrm>
        <a:prstGeom prst="roundRect">
          <a:avLst>
            <a:gd name="adj" fmla="val 10000"/>
          </a:avLst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Доступность и практики использования компьютера вне школы</a:t>
          </a:r>
        </a:p>
      </dsp:txBody>
      <dsp:txXfrm>
        <a:off x="448227" y="382561"/>
        <a:ext cx="1301039" cy="1227318"/>
      </dsp:txXfrm>
    </dsp:sp>
    <dsp:sp modelId="{810AC132-A8EC-411B-ADB8-B402FA9D3E30}">
      <dsp:nvSpPr>
        <dsp:cNvPr id="0" name=""/>
        <dsp:cNvSpPr/>
      </dsp:nvSpPr>
      <dsp:spPr>
        <a:xfrm rot="15993029">
          <a:off x="2248890" y="949540"/>
          <a:ext cx="862335" cy="34048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ED48C-8CDA-4E70-9923-FDA2D0B66799}">
      <dsp:nvSpPr>
        <dsp:cNvPr id="0" name=""/>
        <dsp:cNvSpPr/>
      </dsp:nvSpPr>
      <dsp:spPr>
        <a:xfrm>
          <a:off x="1824919" y="229666"/>
          <a:ext cx="1658392" cy="919463"/>
        </a:xfrm>
        <a:prstGeom prst="roundRect">
          <a:avLst>
            <a:gd name="adj" fmla="val 1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Доступность и практики использования компьютера в школе</a:t>
          </a:r>
        </a:p>
      </dsp:txBody>
      <dsp:txXfrm>
        <a:off x="1824919" y="229666"/>
        <a:ext cx="1658392" cy="919463"/>
      </dsp:txXfrm>
    </dsp:sp>
    <dsp:sp modelId="{13D2486C-1313-40CA-8759-39770EE2F2CF}">
      <dsp:nvSpPr>
        <dsp:cNvPr id="0" name=""/>
        <dsp:cNvSpPr/>
      </dsp:nvSpPr>
      <dsp:spPr>
        <a:xfrm rot="7244242" flipH="1">
          <a:off x="3080536" y="1229492"/>
          <a:ext cx="831779" cy="189369"/>
        </a:xfrm>
        <a:prstGeom prst="leftRightArrow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B1DDA-0AD9-4799-8115-473D91B8454A}">
      <dsp:nvSpPr>
        <dsp:cNvPr id="0" name=""/>
        <dsp:cNvSpPr/>
      </dsp:nvSpPr>
      <dsp:spPr>
        <a:xfrm>
          <a:off x="3507605" y="535730"/>
          <a:ext cx="1928206" cy="534629"/>
        </a:xfrm>
        <a:prstGeom prst="roundRect">
          <a:avLst>
            <a:gd name="adj" fmla="val 10000"/>
          </a:avLst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Успеваемость</a:t>
          </a:r>
        </a:p>
      </dsp:txBody>
      <dsp:txXfrm>
        <a:off x="3507605" y="535730"/>
        <a:ext cx="1928206" cy="534629"/>
      </dsp:txXfrm>
    </dsp:sp>
    <dsp:sp modelId="{8490C696-67A3-4CF1-848E-968D8BD6D8BB}">
      <dsp:nvSpPr>
        <dsp:cNvPr id="0" name=""/>
        <dsp:cNvSpPr/>
      </dsp:nvSpPr>
      <dsp:spPr>
        <a:xfrm rot="20735352">
          <a:off x="3657247" y="1686007"/>
          <a:ext cx="1312527" cy="239015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48989-ED8D-4DEA-B889-3D7E52A0F57A}">
      <dsp:nvSpPr>
        <dsp:cNvPr id="0" name=""/>
        <dsp:cNvSpPr/>
      </dsp:nvSpPr>
      <dsp:spPr>
        <a:xfrm>
          <a:off x="4029094" y="1070982"/>
          <a:ext cx="1840065" cy="1142414"/>
        </a:xfrm>
        <a:prstGeom prst="roundRect">
          <a:avLst>
            <a:gd name="adj" fmla="val 1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Макрохарактеристики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тип местности (село/город),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тип школы (лицей, гимназия, общеобразовательная и т.п.),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район/регион</a:t>
          </a:r>
          <a:endParaRPr lang="ru-RU" sz="10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29094" y="1070982"/>
        <a:ext cx="1840065" cy="1142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4B5A-CF1D-4C08-8404-45810F348135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BCCEF-540A-4682-866A-781752C879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85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самостоятельный поиск и самостоятельную работа с источниками, особенно в виде домашней работы, когда школьник не стеснен во времени и, видимо, более свободно реализует свою тягу к новым технологиям, но в заданном учителем русле;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работа в Интернете, но не совсем в свободном режиме, а связанная с решением учебных задач;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вовлекать в использование ИКТ учащихся следует как можно раньше, т.к. опыт использования компьютера выступает одним из наиболее сильно влияющих на ИКК факторов;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заключительный этап любого проекта – это презентация результатов и их обсуждение в классе. Дискуссии и осмысление материала, стимуляция передачи учебной и учебно-практической информации между учащимися могли мы оказать существенное влияние на коммуникационные компетентности.</a:t>
            </a:r>
            <a:endParaRPr lang="ru-RU" dirty="0" smtClean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75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55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78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351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350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7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BCCEF-540A-4682-866A-781752C87901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612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2114550" y="0"/>
          <a:ext cx="7029450" cy="3276600"/>
        </p:xfrm>
        <a:graphic>
          <a:graphicData uri="http://schemas.openxmlformats.org/presentationml/2006/ole">
            <p:oleObj spid="_x0000_s3127" name="Image" r:id="rId3" imgW="6565079" imgH="4761905" progId="">
              <p:embed/>
            </p:oleObj>
          </a:graphicData>
        </a:graphic>
      </p:graphicFrame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0"/>
            <a:ext cx="2133600" cy="3200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3200400"/>
            <a:ext cx="9144000" cy="4572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0" y="3352800"/>
            <a:ext cx="2133600" cy="3505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2286000" y="4114800"/>
            <a:ext cx="6400800" cy="1524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133600" y="3232150"/>
            <a:ext cx="64770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81400" y="6508750"/>
            <a:ext cx="2133600" cy="1524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56CBB40-41B9-453D-9DDC-E1FC53B395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EE01E-D122-4235-B676-3FE542210D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CD5F-8754-444D-AE98-272B729A7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67488"/>
            <a:ext cx="2438400" cy="2143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400800" y="6551613"/>
            <a:ext cx="23622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57600" y="6551613"/>
            <a:ext cx="2133600" cy="241300"/>
          </a:xfrm>
        </p:spPr>
        <p:txBody>
          <a:bodyPr/>
          <a:lstStyle>
            <a:lvl1pPr>
              <a:defRPr/>
            </a:lvl1pPr>
          </a:lstStyle>
          <a:p>
            <a:fld id="{A146FAE9-9CE7-43FE-A7E2-84AF7AB2A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algn="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http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://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icils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2013.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acer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err="1" smtClean="0">
                <a:ea typeface="Calibri" pitchFamily="34" charset="0"/>
                <a:cs typeface="Times New Roman" pitchFamily="18" charset="0"/>
              </a:rPr>
              <a:t>edu</a:t>
            </a:r>
            <a:r>
              <a:rPr lang="ru-RU" b="1" u="sng" kern="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u="sng" kern="0" dirty="0" smtClean="0">
                <a:ea typeface="Calibri" pitchFamily="34" charset="0"/>
                <a:cs typeface="Times New Roman" pitchFamily="18" charset="0"/>
              </a:rPr>
              <a:t>au</a:t>
            </a:r>
            <a:endParaRPr lang="ru-RU" altLang="ru-RU" b="1" kern="0" dirty="0" smtClean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EA86-A01B-43F5-BC15-46237CFAA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7907A-064A-4B1E-8122-B240B374D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95CEC-F197-4BA9-B469-B3EF4EAF76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ECCE6-B214-46E2-BD24-3C447EA06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29F36-FF5C-4EAA-8F52-F73966351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90C04-E96B-466C-82E9-15BA4325A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E621D-1F53-48FA-A227-CE82D8A19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http://ppt.prtxt.ru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7416-844D-4CCC-BF17-1A881DD6B9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0"/>
            <a:ext cx="9144000" cy="7667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62725"/>
            <a:ext cx="91440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gray">
          <a:xfrm>
            <a:off x="133350" y="6380163"/>
            <a:ext cx="304800" cy="334962"/>
          </a:xfrm>
          <a:prstGeom prst="diamond">
            <a:avLst/>
          </a:prstGeom>
          <a:solidFill>
            <a:schemeClr val="accent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81000" y="6567488"/>
            <a:ext cx="24384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529064" y="6544276"/>
            <a:ext cx="3614936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657600" y="6551613"/>
            <a:ext cx="2133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BB09950-3D90-4290-93AE-4C2EACCB27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white">
          <a:xfrm>
            <a:off x="8153400" y="261938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LOGO</a:t>
            </a: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 rot="5400000">
            <a:off x="8458201" y="-196850"/>
            <a:ext cx="273050" cy="860425"/>
          </a:xfrm>
          <a:prstGeom prst="moon">
            <a:avLst>
              <a:gd name="adj" fmla="val 21208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2400" y="0"/>
            <a:ext cx="1371600" cy="76041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gray">
          <a:xfrm>
            <a:off x="7772400" y="762000"/>
            <a:ext cx="1371600" cy="48006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736" y="3861048"/>
            <a:ext cx="6400800" cy="1779240"/>
          </a:xfrm>
        </p:spPr>
        <p:txBody>
          <a:bodyPr/>
          <a:lstStyle/>
          <a:p>
            <a:r>
              <a:rPr lang="ru-RU" sz="1800" dirty="0"/>
              <a:t>Факторы, влияющие на формирование </a:t>
            </a:r>
            <a:r>
              <a:rPr lang="ru-RU" sz="1800" dirty="0" smtClean="0"/>
              <a:t>ИК-компетентности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Содержание, виды </a:t>
            </a:r>
            <a:r>
              <a:rPr lang="ru-RU" sz="1800" dirty="0"/>
              <a:t>и </a:t>
            </a:r>
            <a:r>
              <a:rPr lang="ru-RU" sz="1800" dirty="0" smtClean="0"/>
              <a:t>формы </a:t>
            </a:r>
            <a:r>
              <a:rPr lang="ru-RU" sz="1800" dirty="0"/>
              <a:t>организации учебной деятельности по формированию и развитию </a:t>
            </a:r>
            <a:r>
              <a:rPr lang="ru-RU" sz="1800" dirty="0" smtClean="0"/>
              <a:t>ИК-компетентности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Педагогические практики</a:t>
            </a:r>
            <a:endParaRPr lang="ru-RU" sz="3200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347864" y="5257332"/>
            <a:ext cx="54546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alt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None/>
              <a:tabLst/>
              <a:defRPr/>
            </a:pPr>
            <a:r>
              <a:rPr lang="ru-RU" altLang="ru-RU" sz="1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Тарасова </a:t>
            </a:r>
            <a:r>
              <a:rPr lang="ru-RU" alt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Ксения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кандидат </a:t>
            </a:r>
            <a:r>
              <a:rPr lang="ru-RU" altLang="ru-RU" sz="1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пед</a:t>
            </a: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. наук,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разработчик инструмента по оценке 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ИК-компетентности, ведущий специалист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Департамента развития ИКТ в образовании</a:t>
            </a:r>
          </a:p>
          <a:p>
            <a:pPr lvl="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sz="1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Национального фонда подготовки кадров</a:t>
            </a:r>
          </a:p>
        </p:txBody>
      </p:sp>
      <p:pic>
        <p:nvPicPr>
          <p:cNvPr id="8" name="Picture 21" descr="D:\!НФПК разное\Логотип НФПК\logo-w-1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brightnessContrast bright="5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610808" cy="111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517232"/>
            <a:ext cx="666750" cy="66675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26" y="6183982"/>
            <a:ext cx="1543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743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РАБОТА С ИНДИВИДУАЛЬНЫМИ РЕЗУЛЬТАТАМИ</a:t>
            </a:r>
            <a:br>
              <a:rPr lang="ru-RU" sz="1800" dirty="0"/>
            </a:br>
            <a:r>
              <a:rPr lang="ru-RU" sz="1800" dirty="0"/>
              <a:t>(результаты учащихся по наблюдаемым переменным)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10" y="1187283"/>
            <a:ext cx="6257390" cy="530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1556792"/>
            <a:ext cx="2304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Установление наиболее слабо развитых навыков работы с </a:t>
            </a:r>
            <a:r>
              <a:rPr lang="ru-RU" dirty="0" smtClean="0"/>
              <a:t>информацией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</a:t>
            </a:r>
            <a:r>
              <a:rPr lang="ru-RU" dirty="0"/>
              <a:t>построения индивидуальной траектории работы с учащимися </a:t>
            </a:r>
          </a:p>
        </p:txBody>
      </p:sp>
    </p:spTree>
    <p:extLst>
      <p:ext uri="{BB962C8B-B14F-4D97-AF65-F5344CB8AC3E}">
        <p14:creationId xmlns:p14="http://schemas.microsoft.com/office/powerpoint/2010/main" xmlns="" val="171355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Оценка уровня составляющих ИК-компетентности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8858519"/>
              </p:ext>
            </p:extLst>
          </p:nvPr>
        </p:nvGraphicFramePr>
        <p:xfrm>
          <a:off x="175341" y="1124744"/>
          <a:ext cx="8968658" cy="4680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104"/>
                <a:gridCol w="1130413"/>
                <a:gridCol w="1218755"/>
                <a:gridCol w="1305984"/>
                <a:gridCol w="1132139"/>
                <a:gridCol w="1219369"/>
                <a:gridCol w="1218755"/>
                <a:gridCol w="1132139"/>
              </a:tblGrid>
              <a:tr h="223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Класс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Access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Communicate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Create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</a:rPr>
                        <a:t>Define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Evaluate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effectLst/>
                        </a:rPr>
                        <a:t>Integrate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 err="1">
                          <a:effectLst/>
                        </a:rPr>
                        <a:t>Manage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560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8М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4,; Unacceptable: 9,; Proficient: 4,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 3,; Proficient: 10,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8,; Unacceptable: 3,;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7,; Unacceptable: 2,; Proficient: 8,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4,; Unacceptable: 1,; Proficient: 12,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5,; Unacceptable: 1,; Proficient: 11,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7,; Unacceptable: 1,; Proficient: 9,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4,; Unacceptable: 12,; Proficient: 4,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9,; Unacceptable: ,; Proficient: 11,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13,; Unacceptable: ,; Proficient: 7,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15,; Unacceptable: ,; Proficient: 5,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7,; Unacceptable: ,; Proficient: 13,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6,; Unacceptable: ,; Proficient: 14,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9,; Unacceptable: ,; Proficient: 11,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8Г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5,; Unacceptable: 3,; Proficient: 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3,; Unacceptable: 4,; Proficient: 2,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3,; Unacceptable: 4,; Proficient: 2,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6,; Unacceptable: 1,; Proficient: 2,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6,; Unacceptable: ,; Proficient: 3,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5,; Unacceptable: 2,; Proficient: 2,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 1,;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8Б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2,; Unacceptable: 11,; Proficient: 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6,; Unacceptable: 2,; Proficient: 5,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8,; Unacceptable: 3,; Proficient: 2,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10,; Unacceptable: 2,; Proficient: 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 3,;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7,; Unacceptable: 2,;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8,; Unacceptable: 1,;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8В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5,; Unacceptable: 7,;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7,; Unacceptable: 1,; Proficient: 8,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9,; Unacceptable: 1,; Proficient: 6,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10,; Unacceptable: 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5,; Unacceptable: 1,; Proficient: 10,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5,; Unacceptable: ,; Proficient: 11,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 1,; Proficient: 11,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 8,;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11,; Unacceptable: ,; Proficient: 5,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6,; Unacceptable: 3,; Proficient: 7,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13,; Unacceptable: ,; Proficient: 3,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8,; Unacceptable: ,; Proficient: 8,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6,; Unacceptable: 1,; Proficient: 9,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9,; Unacceptable: 1,;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11,; Unacceptable: 11,; Proficient: 5,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12,; Unacceptable: 2,; Proficient: 13,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16,; Unacceptable: 3,; Proficient: 8,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15,; Unacceptable: 3,; Proficient: 9,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12,; Unacceptable: ,; Proficient: 15,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9,; Unacceptable: 1,; Proficient: 17,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12,; Unacceptable: 2,; Proficient: 13,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8Д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3,; Unacceptable: 5,; Proficient: 10,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2,; Unacceptable: ,; Proficient: 16,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10,; Unacceptable: 2,;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7,; Unacceptable: ,; Proficient: 11,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4,; Unacceptable: ,; Proficient: 14,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3,; Unacceptable: ,; Proficient: 15,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4,; Unacceptable:,; Proficient: 14,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3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8Е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9,; Unacceptable: 3,; Proficient: 6,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9,; Unacceptable: ,; Proficient: 9,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12,; Unacceptable: 1,; Proficient: 5,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13,; Unacceptable: 1,; Proficient: 4,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5,; Unacceptable: 1,; Proficient: 12,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6,; Unacceptable: ,; Proficient: 12,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8,; Unacceptable: 0,; Proficient: 10,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  <a:tr h="424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47,; Unacceptable: 69,; Proficient: 38,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63,; Unacceptable: 12,; Proficient: 79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85,; Unacceptable: 20,; Proficient: 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96,; Unacceptable: 9,; Proficient: 49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Acceptable: 55,; Unacceptable: 6,; Proficient: 93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52,; Unacceptable: 7,; Proficient: 95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Acceptable: 65,; Unacceptable: 7,; Proficient: 82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3" marR="4528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9163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Возможность – «индивидуализированное обучение»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Использование </a:t>
            </a:r>
            <a:r>
              <a:rPr lang="ru-RU" sz="1600" dirty="0">
                <a:solidFill>
                  <a:schemeClr val="tx1"/>
                </a:solidFill>
              </a:rPr>
              <a:t>информационных </a:t>
            </a:r>
            <a:r>
              <a:rPr lang="ru-RU" sz="1600" dirty="0" smtClean="0">
                <a:solidFill>
                  <a:schemeClr val="tx1"/>
                </a:solidFill>
              </a:rPr>
              <a:t>технологий - один </a:t>
            </a:r>
            <a:r>
              <a:rPr lang="ru-RU" sz="1600" dirty="0">
                <a:solidFill>
                  <a:schemeClr val="tx1"/>
                </a:solidFill>
              </a:rPr>
              <a:t>из основных инструментов индивидуализированного </a:t>
            </a:r>
            <a:r>
              <a:rPr lang="ru-RU" sz="1600" dirty="0" smtClean="0">
                <a:solidFill>
                  <a:schemeClr val="tx1"/>
                </a:solidFill>
              </a:rPr>
              <a:t>обучения 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0" dirty="0"/>
              <a:t>Интеграция технологий в педагогические методы  и практики </a:t>
            </a:r>
            <a:r>
              <a:rPr lang="ru-RU" sz="1600" b="0" dirty="0" smtClean="0"/>
              <a:t>позволяет </a:t>
            </a:r>
            <a:r>
              <a:rPr lang="ru-RU" sz="1600" b="0" dirty="0"/>
              <a:t>учителям сфокусироваться на  потребностях и возможностях конкретных учащихся, их интересах и наиболее эффективных практиках проведения занятия. </a:t>
            </a:r>
            <a:endParaRPr lang="ru-RU" sz="1600" b="0" dirty="0" smtClean="0"/>
          </a:p>
          <a:p>
            <a:r>
              <a:rPr lang="ru-RU" sz="1600" b="0" dirty="0" smtClean="0"/>
              <a:t>Виртуальные </a:t>
            </a:r>
            <a:r>
              <a:rPr lang="ru-RU" sz="1600" b="0" dirty="0"/>
              <a:t>образовательные </a:t>
            </a:r>
            <a:r>
              <a:rPr lang="ru-RU" sz="1600" b="0" dirty="0" smtClean="0"/>
              <a:t>среды, онлайн </a:t>
            </a:r>
            <a:r>
              <a:rPr lang="ru-RU" sz="1600" b="0" dirty="0"/>
              <a:t>игры, симуляторы и другие мобильные технологии обеспечивают учащихся и педагогов пространством для индивидуализации образовательных возможностей и мотивируют учащихся учиться и самим следить за своими образовательными результатами. </a:t>
            </a:r>
            <a:endParaRPr lang="ru-RU" sz="1600" b="0" dirty="0" smtClean="0"/>
          </a:p>
          <a:p>
            <a:r>
              <a:rPr lang="ru-RU" sz="1600" b="0" dirty="0" smtClean="0"/>
              <a:t>Использование </a:t>
            </a:r>
            <a:r>
              <a:rPr lang="ru-RU" sz="1600" b="0" dirty="0"/>
              <a:t>информационных технологий в образовательном процессе и педагогических практиках позволило педагогом перестроиться с системы обучения, в центре который находится учитель, на систему, в центре которой находится ученик </a:t>
            </a:r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492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Рекомендации: построение урока 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Объект 1"/>
          <p:cNvSpPr txBox="1">
            <a:spLocks noGrp="1"/>
          </p:cNvSpPr>
          <p:nvPr>
            <p:ph idx="1"/>
          </p:nvPr>
        </p:nvSpPr>
        <p:spPr bwMode="auto">
          <a:xfrm>
            <a:off x="3644" y="836712"/>
            <a:ext cx="4856387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altLang="ru-RU" sz="1400" dirty="0" smtClean="0">
                <a:solidFill>
                  <a:srgbClr val="0070C0"/>
                </a:solidFill>
              </a:rPr>
              <a:t>Pre-lesson</a:t>
            </a:r>
            <a:r>
              <a:rPr lang="ru-RU" altLang="ru-RU" sz="1400" dirty="0" smtClean="0">
                <a:solidFill>
                  <a:srgbClr val="0070C0"/>
                </a:solidFill>
              </a:rPr>
              <a:t>: 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ознакомление с основными разделами темы, поиск и обработка необходимой информации, просмотр </a:t>
            </a:r>
            <a:r>
              <a:rPr lang="ru-RU" altLang="ru-RU" sz="1400" b="0" dirty="0" err="1" smtClean="0">
                <a:solidFill>
                  <a:schemeClr val="tx1"/>
                </a:solidFill>
              </a:rPr>
              <a:t>видеолекций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, создание ментальных карт </a:t>
            </a:r>
            <a:r>
              <a:rPr lang="en-US" altLang="ru-RU" sz="1400" b="0" dirty="0" smtClean="0">
                <a:solidFill>
                  <a:schemeClr val="tx1"/>
                </a:solidFill>
              </a:rPr>
              <a:t>(mind mapping) (</a:t>
            </a:r>
            <a:r>
              <a:rPr lang="ru-RU" altLang="ru-RU" sz="1400" b="0" dirty="0">
                <a:solidFill>
                  <a:schemeClr val="tx1"/>
                </a:solidFill>
              </a:rPr>
              <a:t>iMindMap (</a:t>
            </a:r>
            <a:r>
              <a:rPr lang="ru-RU" altLang="ru-RU" sz="1400" b="0" dirty="0" err="1">
                <a:solidFill>
                  <a:schemeClr val="tx1"/>
                </a:solidFill>
              </a:rPr>
              <a:t>Tony</a:t>
            </a:r>
            <a:r>
              <a:rPr lang="ru-RU" altLang="ru-RU" sz="1400" b="0" dirty="0">
                <a:solidFill>
                  <a:schemeClr val="tx1"/>
                </a:solidFill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</a:rPr>
              <a:t>Busan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), </a:t>
            </a:r>
            <a:r>
              <a:rPr lang="ru-RU" altLang="ru-RU" sz="1400" b="0" dirty="0" err="1" smtClean="0">
                <a:solidFill>
                  <a:schemeClr val="tx1"/>
                </a:solidFill>
              </a:rPr>
              <a:t>MindMeister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 </a:t>
            </a:r>
            <a:r>
              <a:rPr lang="ru-RU" altLang="ru-RU" sz="1400" b="0" dirty="0">
                <a:solidFill>
                  <a:schemeClr val="tx1"/>
                </a:solidFill>
              </a:rPr>
              <a:t>(доступна для групповой работы одновременно с разных компьютеров/мест 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обитания), Bubble.us, </a:t>
            </a:r>
            <a:r>
              <a:rPr lang="ru-RU" altLang="ru-RU" sz="1400" b="0" dirty="0" err="1" smtClean="0">
                <a:solidFill>
                  <a:schemeClr val="tx1"/>
                </a:solidFill>
              </a:rPr>
              <a:t>Edraw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 </a:t>
            </a:r>
            <a:r>
              <a:rPr lang="ru-RU" altLang="ru-RU" sz="1400" b="0" dirty="0" err="1" smtClean="0">
                <a:solidFill>
                  <a:schemeClr val="tx1"/>
                </a:solidFill>
              </a:rPr>
              <a:t>Mindmap</a:t>
            </a:r>
            <a:r>
              <a:rPr lang="ru-RU" altLang="ru-RU" sz="1400" b="0" dirty="0" smtClean="0">
                <a:solidFill>
                  <a:schemeClr val="tx1"/>
                </a:solidFill>
              </a:rPr>
              <a:t>, XMind v3.2.1)</a:t>
            </a:r>
          </a:p>
          <a:p>
            <a:pPr algn="l">
              <a:spcBef>
                <a:spcPct val="0"/>
              </a:spcBef>
            </a:pPr>
            <a:endParaRPr lang="ru-RU" sz="1400" b="0" dirty="0" smtClean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Lesson</a:t>
            </a:r>
            <a:r>
              <a:rPr lang="ru-RU" sz="1400" dirty="0">
                <a:solidFill>
                  <a:srgbClr val="0070C0"/>
                </a:solidFill>
              </a:rPr>
              <a:t>:</a:t>
            </a:r>
            <a:r>
              <a:rPr lang="ru-RU" sz="1400" b="0" dirty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работа в группах, обсуждения, презентации, выполнение </a:t>
            </a:r>
            <a:r>
              <a:rPr lang="ru-RU" sz="1400" b="0" dirty="0">
                <a:solidFill>
                  <a:schemeClr val="tx1"/>
                </a:solidFill>
              </a:rPr>
              <a:t>лабораторных, практических  работ или другой учебной </a:t>
            </a:r>
            <a:r>
              <a:rPr lang="ru-RU" sz="1400" b="0" dirty="0" smtClean="0">
                <a:solidFill>
                  <a:schemeClr val="tx1"/>
                </a:solidFill>
              </a:rPr>
              <a:t>деятельности</a:t>
            </a:r>
          </a:p>
          <a:p>
            <a:pPr algn="l">
              <a:spcBef>
                <a:spcPct val="0"/>
              </a:spcBef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Post-lesson</a:t>
            </a:r>
            <a:r>
              <a:rPr lang="ru-RU" sz="1400" dirty="0" smtClean="0">
                <a:solidFill>
                  <a:srgbClr val="0070C0"/>
                </a:solidFill>
              </a:rPr>
              <a:t>:</a:t>
            </a:r>
            <a:r>
              <a:rPr lang="ru-RU" sz="1400" b="0" dirty="0" smtClean="0">
                <a:solidFill>
                  <a:srgbClr val="0070C0"/>
                </a:solidFill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</a:rPr>
              <a:t>выводы по пройденному, закладки, ответы на вопросы самопроверки после параграфа/ темы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400" b="0" dirty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r>
              <a:rPr lang="en-US" sz="1400" dirty="0" smtClean="0">
                <a:solidFill>
                  <a:srgbClr val="0070C0"/>
                </a:solidFill>
              </a:rPr>
              <a:t>Discussion</a:t>
            </a:r>
            <a:r>
              <a:rPr lang="ru-RU" sz="1400" dirty="0" smtClean="0">
                <a:solidFill>
                  <a:srgbClr val="0070C0"/>
                </a:solidFill>
              </a:rPr>
              <a:t>/</a:t>
            </a:r>
            <a:r>
              <a:rPr lang="en-US" sz="1400" dirty="0" smtClean="0">
                <a:solidFill>
                  <a:srgbClr val="0070C0"/>
                </a:solidFill>
              </a:rPr>
              <a:t>forum</a:t>
            </a:r>
            <a:r>
              <a:rPr lang="ru-RU" sz="1400" dirty="0">
                <a:solidFill>
                  <a:srgbClr val="0070C0"/>
                </a:solidFill>
              </a:rPr>
              <a:t>:  </a:t>
            </a:r>
            <a:r>
              <a:rPr lang="ru-RU" sz="1400" b="0" dirty="0" smtClean="0">
                <a:solidFill>
                  <a:schemeClr val="tx1"/>
                </a:solidFill>
              </a:rPr>
              <a:t>общение по теме занятия </a:t>
            </a:r>
            <a:r>
              <a:rPr lang="ru-RU" sz="1400" b="0" dirty="0">
                <a:solidFill>
                  <a:schemeClr val="tx1"/>
                </a:solidFill>
              </a:rPr>
              <a:t>со сверстниками и учителем, используя систему онлайновых </a:t>
            </a:r>
            <a:r>
              <a:rPr lang="ru-RU" sz="1400" b="0" dirty="0" smtClean="0">
                <a:solidFill>
                  <a:schemeClr val="tx1"/>
                </a:solidFill>
              </a:rPr>
              <a:t>дискуссий, форумы, блоги, социальные сети</a:t>
            </a:r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836712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Определение</a:t>
            </a:r>
            <a:r>
              <a:rPr lang="ru-RU" sz="1400" dirty="0" smtClean="0">
                <a:latin typeface="+mj-lt"/>
              </a:rPr>
              <a:t>: умение корректно сформулировать проблему, чтобы целенаправленно искать и обрабатывать информацию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Доступ</a:t>
            </a:r>
            <a:r>
              <a:rPr lang="ru-RU" sz="1400" dirty="0" smtClean="0">
                <a:latin typeface="+mj-lt"/>
              </a:rPr>
              <a:t>: умение искать и находить информацию в различных источниках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Управление</a:t>
            </a:r>
            <a:r>
              <a:rPr lang="ru-RU" sz="1400" dirty="0" smtClean="0">
                <a:latin typeface="+mj-lt"/>
              </a:rPr>
              <a:t>: умение классифицировать или организовывать информацию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Интеграция</a:t>
            </a:r>
            <a:r>
              <a:rPr lang="ru-RU" sz="1400" dirty="0" smtClean="0">
                <a:latin typeface="+mj-lt"/>
              </a:rPr>
              <a:t>: умение интерпретировать и реструктурировать информацию, вычленять главное, сравнивать информацию из разных источников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Оценка</a:t>
            </a:r>
            <a:r>
              <a:rPr lang="ru-RU" sz="1400" dirty="0" smtClean="0">
                <a:latin typeface="+mj-lt"/>
              </a:rPr>
              <a:t>: умение составить мнение о качестве, релевантности, полезности информации и источников ее получения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Создание</a:t>
            </a:r>
            <a:r>
              <a:rPr lang="ru-RU" sz="1400" dirty="0" smtClean="0">
                <a:latin typeface="+mj-lt"/>
              </a:rPr>
              <a:t>: умение создавать или адаптировать имеющуюся информацию с учетом конкретной задачи</a:t>
            </a:r>
          </a:p>
          <a:p>
            <a:pPr lvl="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+mj-lt"/>
              </a:rPr>
              <a:t>Передача</a:t>
            </a:r>
            <a:r>
              <a:rPr lang="ru-RU" sz="1400" dirty="0" smtClean="0">
                <a:latin typeface="+mj-lt"/>
              </a:rPr>
              <a:t> : умение адаптировать информацию к  конкретной  аудитории</a:t>
            </a:r>
            <a:endParaRPr lang="ru-RU" sz="1400" dirty="0">
              <a:latin typeface="+mj-lt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644008" y="1275606"/>
            <a:ext cx="91440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1923678"/>
            <a:ext cx="8275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4008" y="1923678"/>
            <a:ext cx="8275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644008" y="1923678"/>
            <a:ext cx="827584" cy="1210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1923678"/>
            <a:ext cx="827584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644008" y="1923678"/>
            <a:ext cx="827584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101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Задания с «открытым началом и закрытым концом»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323528" y="1157288"/>
            <a:ext cx="8443614" cy="37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Пример:</a:t>
            </a:r>
            <a:r>
              <a:rPr lang="ru-RU" sz="1600" dirty="0" smtClean="0">
                <a:solidFill>
                  <a:schemeClr val="tx1"/>
                </a:solidFill>
              </a:rPr>
              <a:t> Вы с друзьями на каникулах решили съездить в Питер. Сколько времени займет дорога?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Расстояние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Средняя скорость потока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Возможные пробки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Стоимость билета на самолет/ поезд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1927" y="3262906"/>
            <a:ext cx="6934273" cy="209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01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>
                <a:solidFill>
                  <a:prstClr val="white"/>
                </a:solidFill>
                <a:cs typeface="Arial" charset="0"/>
              </a:rPr>
              <a:t>Задания с «открытым началом и закрытым концом»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683568" y="1157288"/>
            <a:ext cx="6112073" cy="37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endParaRPr lang="ru-RU" sz="1600" b="1" dirty="0" smtClean="0">
              <a:solidFill>
                <a:srgbClr val="0070C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1" dirty="0" smtClean="0">
                <a:solidFill>
                  <a:srgbClr val="0070C0"/>
                </a:solidFill>
              </a:rPr>
              <a:t>Пример</a:t>
            </a:r>
            <a:r>
              <a:rPr lang="en-US" sz="1600" b="1" dirty="0" smtClean="0">
                <a:solidFill>
                  <a:srgbClr val="0070C0"/>
                </a:solidFill>
              </a:rPr>
              <a:t>*</a:t>
            </a:r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r>
              <a:rPr lang="ru-RU" sz="1600" dirty="0" smtClean="0">
                <a:solidFill>
                  <a:schemeClr val="tx1"/>
                </a:solidFill>
              </a:rPr>
              <a:t> Самый длинный период пребывания космонавта на станции Мир длился приблизительно 680 дней. Сколько раз при этом космонавт облетел вокруг Земли? 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Сколько лет оставалась на орбите космическая станция Мир (15 лет)</a:t>
            </a: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Сколько раз облетела вокруг Земли в течение всего срока своего полета в космосе (86 500)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 algn="l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spcBef>
                <a:spcPct val="0"/>
              </a:spcBef>
            </a:pPr>
            <a:endParaRPr lang="en-US" sz="1600" dirty="0" smtClean="0">
              <a:solidFill>
                <a:schemeClr val="tx1"/>
              </a:solidFill>
            </a:endParaRPr>
          </a:p>
          <a:p>
            <a:pPr lvl="0" algn="l">
              <a:spcBef>
                <a:spcPct val="0"/>
              </a:spcBef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  <a:p>
            <a:pPr lvl="0" algn="l">
              <a:spcBef>
                <a:spcPct val="0"/>
              </a:spcBef>
            </a:pP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*</a:t>
            </a:r>
            <a:r>
              <a:rPr lang="ru-RU" sz="1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 - </a:t>
            </a:r>
            <a:r>
              <a:rPr lang="ru-RU" sz="12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за основу взят вопрос </a:t>
            </a:r>
            <a:r>
              <a:rPr lang="ru-RU" sz="1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из международного сравнительного исследования </a:t>
            </a: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PISA</a:t>
            </a:r>
            <a:endParaRPr lang="ru-RU" sz="12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pPr algn="l">
              <a:spcBef>
                <a:spcPct val="0"/>
              </a:spcBef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092" y="1531937"/>
            <a:ext cx="2327275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25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dirty="0" smtClean="0">
                <a:solidFill>
                  <a:prstClr val="white"/>
                </a:solidFill>
                <a:cs typeface="Arial" charset="0"/>
              </a:rPr>
              <a:t>Обязательная оценка </a:t>
            </a:r>
            <a:br>
              <a:rPr lang="ru-RU" altLang="ru-RU" sz="1800" dirty="0" smtClean="0">
                <a:solidFill>
                  <a:prstClr val="white"/>
                </a:solidFill>
                <a:cs typeface="Arial" charset="0"/>
              </a:rPr>
            </a:br>
            <a:r>
              <a:rPr lang="ru-RU" altLang="ru-RU" sz="1800" dirty="0" smtClean="0">
                <a:solidFill>
                  <a:prstClr val="white"/>
                </a:solidFill>
                <a:cs typeface="Arial" charset="0"/>
              </a:rPr>
              <a:t>проектно-исследовательской деятельности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71296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1)степень самостоятельности в выполнении различных этапов работы над проектом; </a:t>
            </a:r>
          </a:p>
          <a:p>
            <a:pPr>
              <a:spcBef>
                <a:spcPts val="600"/>
              </a:spcBef>
            </a:pPr>
            <a:r>
              <a:rPr lang="ru-RU" dirty="0"/>
              <a:t>2)степень </a:t>
            </a:r>
            <a:r>
              <a:rPr lang="ru-RU" dirty="0" err="1"/>
              <a:t>включённости</a:t>
            </a:r>
            <a:r>
              <a:rPr lang="ru-RU" dirty="0"/>
              <a:t> в групповую работу и чёткость выполнения отведённой роли; </a:t>
            </a:r>
          </a:p>
          <a:p>
            <a:pPr>
              <a:spcBef>
                <a:spcPts val="600"/>
              </a:spcBef>
            </a:pPr>
            <a:r>
              <a:rPr lang="ru-RU" dirty="0"/>
              <a:t>3)практическое использование предметных и </a:t>
            </a:r>
            <a:r>
              <a:rPr lang="ru-RU" dirty="0" err="1"/>
              <a:t>метапредметных</a:t>
            </a:r>
            <a:r>
              <a:rPr lang="ru-RU" dirty="0"/>
              <a:t> результатов; </a:t>
            </a:r>
          </a:p>
          <a:p>
            <a:pPr>
              <a:spcBef>
                <a:spcPts val="600"/>
              </a:spcBef>
            </a:pPr>
            <a:r>
              <a:rPr lang="ru-RU" dirty="0"/>
              <a:t>4)количество новой информации использованной для выполнения проекта; </a:t>
            </a:r>
          </a:p>
          <a:p>
            <a:pPr>
              <a:spcBef>
                <a:spcPts val="600"/>
              </a:spcBef>
            </a:pPr>
            <a:r>
              <a:rPr lang="ru-RU" dirty="0"/>
              <a:t>5)степень осмысления использованной информации; </a:t>
            </a:r>
          </a:p>
          <a:p>
            <a:pPr>
              <a:spcBef>
                <a:spcPts val="600"/>
              </a:spcBef>
            </a:pPr>
            <a:r>
              <a:rPr lang="ru-RU" dirty="0"/>
              <a:t>6)уровень сложности и степень владения использованными методиками; </a:t>
            </a:r>
          </a:p>
          <a:p>
            <a:pPr>
              <a:spcBef>
                <a:spcPts val="600"/>
              </a:spcBef>
            </a:pPr>
            <a:r>
              <a:rPr lang="ru-RU" dirty="0"/>
              <a:t>7)оригинальность идеи, способа решения проблемы; </a:t>
            </a:r>
          </a:p>
          <a:p>
            <a:pPr>
              <a:spcBef>
                <a:spcPts val="600"/>
              </a:spcBef>
            </a:pPr>
            <a:r>
              <a:rPr lang="ru-RU" dirty="0"/>
              <a:t>8)уровень организации и проведения презентации: </a:t>
            </a:r>
          </a:p>
          <a:p>
            <a:pPr>
              <a:spcBef>
                <a:spcPts val="600"/>
              </a:spcBef>
            </a:pPr>
            <a:r>
              <a:rPr lang="ru-RU" dirty="0"/>
              <a:t>устного сообщения, письменного отчёта, обеспечения объектами наглядности; </a:t>
            </a:r>
          </a:p>
          <a:p>
            <a:pPr>
              <a:spcBef>
                <a:spcPts val="600"/>
              </a:spcBef>
            </a:pPr>
            <a:r>
              <a:rPr lang="ru-RU" dirty="0"/>
              <a:t>9)владение рефлексией; </a:t>
            </a:r>
          </a:p>
          <a:p>
            <a:pPr>
              <a:spcBef>
                <a:spcPts val="600"/>
              </a:spcBef>
            </a:pPr>
            <a:r>
              <a:rPr lang="ru-RU" dirty="0"/>
              <a:t>10)творческий подход в подготовке объектов наглядности презентации.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1758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Рамка для навыков 21 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Базовые дисциплины (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</a:rPr>
              <a:t>Core Subjects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Умения для жизни в нашем мире (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</a:rPr>
              <a:t>Life and Career Skills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Гибкость, приспособление к изменениям (</a:t>
            </a:r>
            <a:r>
              <a:rPr lang="en-US" altLang="ru-RU" sz="1600" dirty="0" smtClean="0">
                <a:solidFill>
                  <a:prstClr val="black"/>
                </a:solidFill>
              </a:rPr>
              <a:t>Flexibility and adaptability</a:t>
            </a:r>
            <a:r>
              <a:rPr lang="ru-RU" altLang="ru-RU" sz="1600" dirty="0" smtClean="0">
                <a:solidFill>
                  <a:prstClr val="black"/>
                </a:solidFill>
              </a:rPr>
              <a:t>)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Инициатива и самоуправление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err="1" smtClean="0">
                <a:solidFill>
                  <a:prstClr val="black"/>
                </a:solidFill>
              </a:rPr>
              <a:t>Кросс-культурные</a:t>
            </a:r>
            <a:r>
              <a:rPr lang="ru-RU" altLang="ru-RU" sz="1600" dirty="0" smtClean="0">
                <a:solidFill>
                  <a:prstClr val="black"/>
                </a:solidFill>
              </a:rPr>
              <a:t> навыки и умение жить в обществе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Способность трудиться и оценивать сделанное (</a:t>
            </a:r>
            <a:r>
              <a:rPr lang="en-US" altLang="ru-RU" sz="1600" dirty="0" smtClean="0">
                <a:solidFill>
                  <a:prstClr val="black"/>
                </a:solidFill>
              </a:rPr>
              <a:t>Productivity and accountability</a:t>
            </a:r>
            <a:r>
              <a:rPr lang="ru-RU" altLang="ru-RU" sz="1600" dirty="0" smtClean="0">
                <a:solidFill>
                  <a:prstClr val="black"/>
                </a:solidFill>
              </a:rPr>
              <a:t>) 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Лидерство и ответственность</a:t>
            </a:r>
            <a:endParaRPr lang="en-US" altLang="ru-RU" sz="1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Умения учиться и  творить (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Learning and Innovation Skills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sz="1600" dirty="0" err="1" smtClean="0">
                <a:solidFill>
                  <a:prstClr val="black"/>
                </a:solidFill>
              </a:rPr>
              <a:t>Креативность</a:t>
            </a:r>
            <a:r>
              <a:rPr lang="ru-RU" sz="1600" dirty="0" smtClean="0">
                <a:solidFill>
                  <a:prstClr val="black"/>
                </a:solidFill>
              </a:rPr>
              <a:t> и </a:t>
            </a:r>
            <a:r>
              <a:rPr lang="ru-RU" sz="1600" dirty="0" err="1" smtClean="0">
                <a:solidFill>
                  <a:prstClr val="black"/>
                </a:solidFill>
              </a:rPr>
              <a:t>инновационность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Способность мыслить критически и решать новые задачи 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Общение и сотрудничество </a:t>
            </a:r>
            <a:endParaRPr lang="en-US" sz="1600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Навыки работы с информацией, </a:t>
            </a:r>
            <a:r>
              <a:rPr lang="ru-RU" alt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медиа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 и ИКТ компетентность (</a:t>
            </a:r>
            <a:r>
              <a:rPr lang="en-US" altLang="ru-RU" sz="1600" dirty="0" smtClean="0">
                <a:solidFill>
                  <a:schemeClr val="accent1">
                    <a:lumMod val="50000"/>
                  </a:schemeClr>
                </a:solidFill>
              </a:rPr>
              <a:t>Information, Media and Technology Skills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Способность работать с информацией 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err="1" smtClean="0">
                <a:solidFill>
                  <a:prstClr val="black"/>
                </a:solidFill>
              </a:rPr>
              <a:t>Медийная</a:t>
            </a:r>
            <a:r>
              <a:rPr lang="ru-RU" altLang="ru-RU" sz="1600" dirty="0" smtClean="0">
                <a:solidFill>
                  <a:prstClr val="black"/>
                </a:solidFill>
              </a:rPr>
              <a:t> грамотность </a:t>
            </a:r>
          </a:p>
          <a:p>
            <a:pPr marL="628650" lvl="1" indent="-171450" fontAlgn="auto">
              <a:spcAft>
                <a:spcPts val="0"/>
              </a:spcAft>
              <a:buFont typeface="Calibri" panose="020F0502020204030204" pitchFamily="34" charset="0"/>
              <a:buChar char="⁻"/>
              <a:defRPr/>
            </a:pPr>
            <a:r>
              <a:rPr lang="ru-RU" altLang="ru-RU" sz="1600" dirty="0" smtClean="0">
                <a:solidFill>
                  <a:prstClr val="black"/>
                </a:solidFill>
              </a:rPr>
              <a:t>Компьютерная грамотность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37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Особенности формирования ИК-компетентности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019" y="4046578"/>
            <a:ext cx="8363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2. ИКК связана с содержанием деятельности учащихся, которая потенциально может и не быть связана с компьютерной техникой, но которая должна подразумевать работу с информацией (поиском и обработкой) и ее коммуникацией (передачей другим людям). </a:t>
            </a:r>
            <a:r>
              <a:rPr lang="ru-RU" altLang="ru-RU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Происходить формирование ИКК может в разных условиях, как условиях досуговой деятельности, например, при чтении блогов и формализованном Интернет-общении, так и в учебной деятельности. </a:t>
            </a:r>
            <a:endParaRPr lang="ru-RU" dirty="0">
              <a:solidFill>
                <a:prstClr val="black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133" y="1068498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1. Количественное увеличение компьютеров в школах само по себе не приводит к повышению ИК-компетентности учащихся. Техническая обеспеченность и различного рода частота использования </a:t>
            </a:r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ИКТ также </a:t>
            </a:r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слабо или не связана с уровнем ИК-компетентности учащихся. </a:t>
            </a:r>
            <a:r>
              <a:rPr lang="ru-RU" altLang="ru-RU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Не связана она также с наличием и частотой использования различных устройств – планшетов и смартфонов. Не связана она также и с частотой использования различных средств доступа к информации, таких как различные типы сетевых сервисов, например, социальные сети.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736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Особенности формирования ИК-компетентности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452" y="3432366"/>
            <a:ext cx="8357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0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4. </a:t>
            </a:r>
            <a:r>
              <a:rPr lang="ru-RU" alt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Повышение ИКК учащихся не через формальное  внедрение компьютерной техники в учебный процесс, а через переключение деятельности детей из строго учебной, в учебно-практическую и самостоятельную работу.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322" y="1028343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3. Школа 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должна обратить особое внимание на социально уязвимых учащихся из семей с более низким уровнем образования, 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предоставив им нет только свободный доступ к компьютеру, но прежде всего, к образовательным информационным ресурсам сети Интернет и любым другим познавательным ресурсам, которых они лишены дома. Также очень важно внимание учителей к </a:t>
            </a:r>
            <a:r>
              <a:rPr lang="ru-RU" sz="2000" dirty="0" err="1">
                <a:solidFill>
                  <a:prstClr val="black"/>
                </a:solidFill>
                <a:latin typeface="Calibri" pitchFamily="34" charset="0"/>
                <a:cs typeface="Arial" charset="0"/>
              </a:rPr>
              <a:t>внеучебной</a:t>
            </a:r>
            <a:r>
              <a:rPr lang="ru-RU" sz="2000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 деятельности таких учащихся.</a:t>
            </a:r>
          </a:p>
        </p:txBody>
      </p:sp>
    </p:spTree>
    <p:extLst>
      <p:ext uri="{BB962C8B-B14F-4D97-AF65-F5344CB8AC3E}">
        <p14:creationId xmlns:p14="http://schemas.microsoft.com/office/powerpoint/2010/main" xmlns="" val="1131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945"/>
            <a:ext cx="8686800" cy="563563"/>
          </a:xfrm>
        </p:spPr>
        <p:txBody>
          <a:bodyPr/>
          <a:lstStyle/>
          <a:p>
            <a:r>
              <a:rPr lang="ru-RU" altLang="ru-RU" sz="2400" kern="1200" dirty="0">
                <a:solidFill>
                  <a:prstClr val="white"/>
                </a:solidFill>
                <a:latin typeface="Calibri"/>
              </a:rPr>
              <a:t>Влияние на ИК-компетентность форм </a:t>
            </a:r>
            <a:r>
              <a:rPr lang="ru-RU" altLang="ru-RU" sz="2400" kern="1200" dirty="0" smtClean="0">
                <a:solidFill>
                  <a:prstClr val="white"/>
                </a:solidFill>
                <a:latin typeface="Calibri"/>
              </a:rPr>
              <a:t>урочной деятельности</a:t>
            </a:r>
            <a:r>
              <a:rPr lang="ru-RU" altLang="ru-RU" sz="2400" kern="1200" dirty="0">
                <a:solidFill>
                  <a:prstClr val="white"/>
                </a:solidFill>
                <a:latin typeface="Calibri"/>
              </a:rPr>
              <a:t/>
            </a:r>
            <a:br>
              <a:rPr lang="ru-RU" altLang="ru-RU" sz="2400" kern="1200" dirty="0">
                <a:solidFill>
                  <a:prstClr val="white"/>
                </a:solidFill>
                <a:latin typeface="Calibri"/>
              </a:rPr>
            </a:br>
            <a:r>
              <a:rPr lang="ru-RU" altLang="ru-RU" sz="1400" kern="1200" dirty="0">
                <a:solidFill>
                  <a:prstClr val="white"/>
                </a:solidFill>
                <a:latin typeface="Calibri"/>
              </a:rPr>
              <a:t>(вне зависимости от того </a:t>
            </a:r>
            <a:r>
              <a:rPr lang="ru-RU" altLang="ru-RU" sz="1400" kern="1200" dirty="0" smtClean="0">
                <a:solidFill>
                  <a:prstClr val="white"/>
                </a:solidFill>
                <a:latin typeface="Calibri"/>
              </a:rPr>
              <a:t>используются </a:t>
            </a:r>
            <a:r>
              <a:rPr lang="ru-RU" altLang="ru-RU" sz="1400" kern="1200" dirty="0">
                <a:solidFill>
                  <a:prstClr val="white"/>
                </a:solidFill>
                <a:latin typeface="Calibri"/>
              </a:rPr>
              <a:t>ли </a:t>
            </a:r>
            <a:r>
              <a:rPr lang="ru-RU" altLang="ru-RU" sz="1400" kern="1200" dirty="0" smtClean="0">
                <a:solidFill>
                  <a:prstClr val="white"/>
                </a:solidFill>
                <a:latin typeface="Calibri"/>
              </a:rPr>
              <a:t>средства ИКТ </a:t>
            </a:r>
            <a:r>
              <a:rPr lang="ru-RU" altLang="ru-RU" sz="1400" kern="1200" dirty="0">
                <a:solidFill>
                  <a:prstClr val="white"/>
                </a:solidFill>
                <a:latin typeface="Calibri"/>
              </a:rPr>
              <a:t>на уроке или нет)</a:t>
            </a:r>
            <a:r>
              <a:rPr lang="ru-RU" altLang="ru-RU" sz="1200" kern="1200" dirty="0">
                <a:solidFill>
                  <a:prstClr val="white"/>
                </a:solidFill>
                <a:latin typeface="Calibri"/>
              </a:rPr>
              <a:t/>
            </a:r>
            <a:br>
              <a:rPr lang="ru-RU" altLang="ru-RU" sz="1200" kern="1200" dirty="0">
                <a:solidFill>
                  <a:prstClr val="white"/>
                </a:solidFill>
                <a:latin typeface="Calibri"/>
              </a:rPr>
            </a:br>
            <a:r>
              <a:rPr lang="ru-RU" altLang="ru-RU" sz="1200" kern="1200" dirty="0">
                <a:solidFill>
                  <a:prstClr val="white"/>
                </a:solidFill>
                <a:latin typeface="Calibri"/>
              </a:rPr>
              <a:t/>
            </a:r>
            <a:br>
              <a:rPr lang="ru-RU" altLang="ru-RU" sz="1200" kern="1200" dirty="0">
                <a:solidFill>
                  <a:prstClr val="white"/>
                </a:solidFill>
                <a:latin typeface="Calibri"/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 bwMode="auto">
          <a:xfrm>
            <a:off x="89756" y="935783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Традиционный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пересказ материала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не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связан с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Регулярность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самостоятельного решения задач и практических работ демонстрирует существенную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связь;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Взаимосвязь с практическими работами - чем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чаще практические работы, тем выше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Ч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астота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дискуссий и обсуждений на уроках оказывается даже еще более значимым фактором формирования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ИКК;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Calibri"/>
              </a:rPr>
              <a:t>Частота работы в группах выглядит в меньшей степени связанной с уровнями ИКК, но тоже представляется важной для ее формирования.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756" y="2954759"/>
            <a:ext cx="23940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Чем более монологическим является учебный процесс, тем в меньшей степени у учащихся формируется ИКК. </a:t>
            </a:r>
            <a:endParaRPr lang="ru-RU" sz="1400" b="1" dirty="0" smtClean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endParaRPr lang="ru-RU" sz="14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  <a:p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Обсуждение </a:t>
            </a:r>
            <a:r>
              <a:rPr lang="ru-RU" sz="1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приводит к осмыслению материала и формирует компетенции, связанные с обобщением информации, </a:t>
            </a: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умением делать выводы, </a:t>
            </a:r>
            <a:r>
              <a:rPr lang="ru-RU" sz="1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развивает коммуникативные навыки, </a:t>
            </a: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напрямую связана с </a:t>
            </a: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ИКК</a:t>
            </a:r>
            <a:endParaRPr lang="ru-RU" sz="1400" b="1" dirty="0">
              <a:solidFill>
                <a:srgbClr val="0070C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5756" y="2967335"/>
            <a:ext cx="6768244" cy="267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69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2200"/>
            <a:ext cx="8686800" cy="563563"/>
          </a:xfrm>
        </p:spPr>
        <p:txBody>
          <a:bodyPr/>
          <a:lstStyle/>
          <a:p>
            <a:r>
              <a:rPr lang="ru-RU" altLang="ru-RU" sz="2500" kern="1200" dirty="0" smtClean="0">
                <a:solidFill>
                  <a:prstClr val="white"/>
                </a:solidFill>
                <a:latin typeface="Calibri"/>
              </a:rPr>
              <a:t>Специфика домашней работы</a:t>
            </a:r>
            <a:r>
              <a:rPr lang="ru-RU" altLang="ru-RU" sz="1200" kern="1200" dirty="0">
                <a:solidFill>
                  <a:prstClr val="white"/>
                </a:solidFill>
                <a:latin typeface="Calibri"/>
              </a:rPr>
              <a:t/>
            </a:r>
            <a:br>
              <a:rPr lang="ru-RU" altLang="ru-RU" sz="1200" kern="1200" dirty="0">
                <a:solidFill>
                  <a:prstClr val="white"/>
                </a:solidFill>
                <a:latin typeface="Calibri"/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pic>
        <p:nvPicPr>
          <p:cNvPr id="8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174" y="1844824"/>
            <a:ext cx="8928992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357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ea typeface="ＭＳ Ｐゴシック" pitchFamily="34" charset="-128"/>
              </a:rPr>
              <a:t>Реализация </a:t>
            </a:r>
            <a:r>
              <a:rPr lang="ru-RU" altLang="ru-RU" sz="2000" dirty="0">
                <a:ea typeface="ＭＳ Ｐゴシック" pitchFamily="34" charset="-128"/>
              </a:rPr>
              <a:t>Федерального государственного образовательного стандарта (ФГОС)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0" dirty="0">
                <a:solidFill>
                  <a:schemeClr val="tx1"/>
                </a:solidFill>
              </a:rPr>
              <a:t>С сентября 2015 года все школы Российской Федерации </a:t>
            </a:r>
            <a:r>
              <a:rPr lang="ru-RU" sz="1800" b="0" dirty="0" smtClean="0">
                <a:solidFill>
                  <a:schemeClr val="tx1"/>
                </a:solidFill>
              </a:rPr>
              <a:t>перешли на </a:t>
            </a:r>
            <a:r>
              <a:rPr lang="ru-RU" sz="1800" b="0" dirty="0">
                <a:solidFill>
                  <a:schemeClr val="tx1"/>
                </a:solidFill>
              </a:rPr>
              <a:t>реализацию Федерального государственного образовательного стандарта (ФГОС) основного общего образования второго поколения. </a:t>
            </a:r>
            <a:endParaRPr lang="ru-RU" sz="1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800" b="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Особое </a:t>
            </a:r>
            <a:r>
              <a:rPr lang="ru-RU" sz="1800" dirty="0">
                <a:solidFill>
                  <a:schemeClr val="tx1"/>
                </a:solidFill>
              </a:rPr>
              <a:t>значение приобретает образование школьников в области ИКТ</a:t>
            </a:r>
            <a:r>
              <a:rPr lang="ru-RU" sz="1800" b="0" dirty="0">
                <a:solidFill>
                  <a:schemeClr val="tx1"/>
                </a:solidFill>
              </a:rPr>
              <a:t> – в стандарте отмечено, что одним из </a:t>
            </a:r>
            <a:r>
              <a:rPr lang="ru-RU" sz="1800" b="0" dirty="0" err="1">
                <a:solidFill>
                  <a:schemeClr val="tx1"/>
                </a:solidFill>
              </a:rPr>
              <a:t>метапредметных</a:t>
            </a:r>
            <a:r>
              <a:rPr lang="ru-RU" sz="1800" b="0" dirty="0">
                <a:solidFill>
                  <a:schemeClr val="tx1"/>
                </a:solidFill>
              </a:rPr>
              <a:t> результатов освоения основной образовательной программы основного общего образования должно стать формирование и развитие компетентности обучающихся в области использования информационно-коммуникационных технологий. При этом образовательный стандарт второго поколения предусматривает и новые подходы к системе оценивания.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67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Методический сценарий: урок биологии </a:t>
            </a:r>
            <a:b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(компетенции доступ, оценка, создание)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23" y="1039368"/>
            <a:ext cx="6729432" cy="54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5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Методический сценарий: урок биологии </a:t>
            </a:r>
            <a:b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(компетенции доступ, оценка, создание)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1745" y="789056"/>
            <a:ext cx="5940509" cy="59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31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Методический сценарий: урок биологии </a:t>
            </a:r>
            <a:b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(компетенции доступ, оценка, создание)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431" y="942347"/>
            <a:ext cx="5940509" cy="535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Пример проекта: урок географии </a:t>
            </a:r>
            <a:b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(компетенции доступ, оценка, создание)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751344"/>
            <a:ext cx="76328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Палеонтологические находки в московском </a:t>
            </a:r>
            <a:r>
              <a:rPr lang="ru-RU" dirty="0" smtClean="0"/>
              <a:t>метро»</a:t>
            </a:r>
          </a:p>
          <a:p>
            <a:endParaRPr lang="ru-RU" dirty="0"/>
          </a:p>
          <a:p>
            <a:r>
              <a:rPr lang="ru-RU" dirty="0" smtClean="0"/>
              <a:t>Окаменевшие </a:t>
            </a:r>
            <a:r>
              <a:rPr lang="ru-RU" dirty="0"/>
              <a:t>останки животных и растений представляются большинству людей явлением редким и необычным. Мы привыкли видеть их на фотографиях в учебниках или витринах музея. Но, оказывается, практически каждый день мы видим множество окаменелостей, сами  об этом не подозревая. Московский метрополитен – наиболее яркий пример того, что палеонтологические редкости находятся прямо пере нашими глазами. Для декоративной отделки станций и переходов метро использовано множество сортов мрамора, гранита, мраморного известняка и других горных пород. Если вглядеться внимательно в стены московского метро  можно обнаружить множество уникальных находок. Разузнайте как можно больше об «уликах»  московского метро. Выясните, какие типы горных пород  (окаменелостей) там встречаются. Каков их возраст? О чем они говорят?  Подготовьте  статью и разместите ее на странице общешкольном сайте. Подготовьте информацию об общешкольном конкурсе презентаций на данную тематику. Обеспечьте техническое сопровождение проведения конкурса на странице сайта газеты. </a:t>
            </a:r>
          </a:p>
        </p:txBody>
      </p:sp>
    </p:spTree>
    <p:extLst>
      <p:ext uri="{BB962C8B-B14F-4D97-AF65-F5344CB8AC3E}">
        <p14:creationId xmlns:p14="http://schemas.microsoft.com/office/powerpoint/2010/main" xmlns="" val="32998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Пример проекта: урок истории </a:t>
            </a:r>
            <a:b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(компетенции доступ, управление, оценка, создание)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Изучите </a:t>
            </a:r>
            <a:r>
              <a:rPr lang="ru-RU" dirty="0"/>
              <a:t>разные исторические источники: семейные архивы, фотографии,  тексты, фрагменты летописей, сказки,  прижизненные или последующие изображения исторических деятелей, реальные артефакты или их изображения, звукозаписи  и т.д.  </a:t>
            </a:r>
            <a:endParaRPr lang="ru-RU" dirty="0" smtClean="0"/>
          </a:p>
          <a:p>
            <a:r>
              <a:rPr lang="ru-RU" dirty="0" smtClean="0"/>
              <a:t>Рассортируйте </a:t>
            </a:r>
            <a:r>
              <a:rPr lang="ru-RU" dirty="0"/>
              <a:t>использованные  информационные источники  по признаку их достоверности/недостоверности. </a:t>
            </a:r>
            <a:endParaRPr lang="ru-RU" dirty="0" smtClean="0"/>
          </a:p>
          <a:p>
            <a:r>
              <a:rPr lang="ru-RU" dirty="0" smtClean="0"/>
              <a:t>Поясните </a:t>
            </a:r>
            <a:r>
              <a:rPr lang="ru-RU" dirty="0"/>
              <a:t>свой выбор. </a:t>
            </a:r>
            <a:endParaRPr lang="ru-RU" dirty="0" smtClean="0"/>
          </a:p>
          <a:p>
            <a:r>
              <a:rPr lang="ru-RU" dirty="0" smtClean="0"/>
              <a:t>Подготовьте  </a:t>
            </a:r>
            <a:r>
              <a:rPr lang="ru-RU" dirty="0"/>
              <a:t>памятку о порядке использования источника для составления описания какого-либо события или персонажа. Выберите какое-либо историческое событие или исторический персонаж и, пользуясь подготовленной памяткой, подготовьте материалы  о  данном  событии или персонаже к выставке. 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помощью родителей подберите необходимые вам информационные ресурсы. </a:t>
            </a:r>
          </a:p>
        </p:txBody>
      </p:sp>
    </p:spTree>
    <p:extLst>
      <p:ext uri="{BB962C8B-B14F-4D97-AF65-F5344CB8AC3E}">
        <p14:creationId xmlns:p14="http://schemas.microsoft.com/office/powerpoint/2010/main" xmlns="" val="56196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" y="404664"/>
            <a:ext cx="8747553" cy="563563"/>
          </a:xfrm>
        </p:spPr>
        <p:txBody>
          <a:bodyPr/>
          <a:lstStyle/>
          <a:p>
            <a:r>
              <a:rPr lang="ru-RU" altLang="ru-RU" sz="2400" dirty="0">
                <a:solidFill>
                  <a:prstClr val="white"/>
                </a:solidFill>
                <a:latin typeface="Calibri" panose="020F0502020204030204" pitchFamily="34" charset="0"/>
              </a:rPr>
              <a:t>Формы домашней и классной </a:t>
            </a: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работы на </a:t>
            </a:r>
            <a:r>
              <a:rPr lang="ru-RU" altLang="ru-RU" sz="2400" dirty="0">
                <a:solidFill>
                  <a:prstClr val="white"/>
                </a:solidFill>
                <a:latin typeface="Calibri" panose="020F0502020204030204" pitchFamily="34" charset="0"/>
              </a:rPr>
              <a:t>примере урока </a:t>
            </a:r>
            <a:r>
              <a:rPr lang="ru-RU" altLang="ru-RU" sz="2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информатики (компетенции доступ, интеграция, оценка)</a:t>
            </a:r>
            <a: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  <a:t/>
            </a:r>
            <a:br>
              <a:rPr lang="ru-RU" altLang="ru-RU" sz="3200" dirty="0">
                <a:solidFill>
                  <a:prstClr val="white"/>
                </a:solidFill>
                <a:latin typeface="Calibri" panose="020F0502020204030204" pitchFamily="34" charset="0"/>
              </a:rPr>
            </a:br>
            <a:r>
              <a:rPr lang="ru-RU" altLang="ru-RU" sz="2500" dirty="0">
                <a:solidFill>
                  <a:prstClr val="white"/>
                </a:solidFill>
              </a:rPr>
              <a:t/>
            </a:r>
            <a:br>
              <a:rPr lang="ru-RU" altLang="ru-RU" sz="2500" dirty="0">
                <a:solidFill>
                  <a:prstClr val="white"/>
                </a:solidFill>
              </a:rPr>
            </a:br>
            <a:endParaRPr lang="ru-RU" sz="14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Индивидуальные факторы, влияющие на формирование ИК-компетентности вне школы</a:t>
            </a:r>
            <a:endParaRPr lang="ru-RU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3" y="951291"/>
            <a:ext cx="8637127" cy="534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42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ea typeface="ＭＳ Ｐゴシック" pitchFamily="34" charset="-128"/>
                <a:cs typeface="Arial" pitchFamily="34" charset="0"/>
              </a:rPr>
              <a:t>Домашнее задание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1"/>
            <a:ext cx="87129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выбор, одно из </a:t>
            </a:r>
            <a:r>
              <a:rPr lang="ru-RU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трех: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8585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Разработать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практическое задание, лабораторную  работу или  домашнее задание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при выполнении которого повышается уровень одной или нескольких составляющих ИКК (можно групповое или индивидуальное), для учителей или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методистов.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8585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Предложить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проектное задание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развитие ИКК (для учителей и методистов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08585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Дать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предложения о возможных управленческих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решениях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направленных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на развитие ИКК учащихся (для управленцев).</a:t>
            </a:r>
            <a:endParaRPr lang="ru-RU" sz="2800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434658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</a:rPr>
              <a:t>Результаты домашнего задания необходимо прикреплять в личном кабинете на </a:t>
            </a:r>
            <a:r>
              <a:rPr lang="en-US" b="1" dirty="0" err="1" smtClean="0">
                <a:latin typeface="Calibri" panose="020F0502020204030204" pitchFamily="34" charset="0"/>
              </a:rPr>
              <a:t>schooedutech.fund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3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>
                <a:ea typeface="ＭＳ Ｐゴシック" pitchFamily="34" charset="-128"/>
              </a:rPr>
              <a:t>Выявление факторов, влияющих на формирование ИК-компетентности –</a:t>
            </a:r>
            <a:r>
              <a:rPr lang="en-US" altLang="ru-RU" sz="2000" dirty="0" smtClean="0">
                <a:ea typeface="ＭＳ Ｐゴシック" pitchFamily="34" charset="-128"/>
              </a:rPr>
              <a:t> ICL Test</a:t>
            </a:r>
            <a:r>
              <a:rPr lang="ru-RU" altLang="ru-RU" sz="2000" dirty="0" smtClean="0">
                <a:ea typeface="ＭＳ Ｐゴシック" pitchFamily="34" charset="-128"/>
              </a:rPr>
              <a:t> 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229600" cy="524827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1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err="1" smtClean="0">
                <a:solidFill>
                  <a:schemeClr val="tx1"/>
                </a:solidFill>
              </a:rPr>
              <a:t>Валидационный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блок (~15 минут)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</a:rPr>
              <a:t>Цель – проверка </a:t>
            </a:r>
            <a:r>
              <a:rPr lang="ru-RU" sz="1800" b="0" dirty="0" err="1">
                <a:solidFill>
                  <a:schemeClr val="tx1"/>
                </a:solidFill>
              </a:rPr>
              <a:t>валидности</a:t>
            </a:r>
            <a:r>
              <a:rPr lang="ru-RU" sz="1800" b="0" dirty="0">
                <a:solidFill>
                  <a:schemeClr val="tx1"/>
                </a:solidFill>
              </a:rPr>
              <a:t> теста. Позволяет делать выводы о </a:t>
            </a:r>
            <a:r>
              <a:rPr lang="ru-RU" sz="1800" b="0" dirty="0" err="1">
                <a:solidFill>
                  <a:schemeClr val="tx1"/>
                </a:solidFill>
              </a:rPr>
              <a:t>валидности</a:t>
            </a:r>
            <a:r>
              <a:rPr lang="ru-RU" sz="1800" b="0" dirty="0">
                <a:solidFill>
                  <a:schemeClr val="tx1"/>
                </a:solidFill>
              </a:rPr>
              <a:t> тестирования на новой целевой группе (стране, регионе)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</a:rPr>
              <a:t>Включает индикаторы следующих переменных: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Самооценка различных компонентов ИК-компетентности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Частота различных действий на компьютере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Самооценка технической компьютерной грамотности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Самостоятельность работы с компьютером </a:t>
            </a:r>
          </a:p>
          <a:p>
            <a:r>
              <a:rPr lang="ru-RU" sz="1800" b="0" dirty="0">
                <a:solidFill>
                  <a:schemeClr val="tx1"/>
                </a:solidFill>
              </a:rPr>
              <a:t>Успеваемость по различным предметам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2. Социологический </a:t>
            </a:r>
            <a:r>
              <a:rPr lang="ru-RU" sz="1800" dirty="0" smtClean="0">
                <a:solidFill>
                  <a:schemeClr val="tx1"/>
                </a:solidFill>
              </a:rPr>
              <a:t>блок </a:t>
            </a:r>
          </a:p>
          <a:p>
            <a:pPr marL="0" indent="0">
              <a:buNone/>
            </a:pPr>
            <a:r>
              <a:rPr lang="ru-RU" sz="1800" b="0" dirty="0" smtClean="0">
                <a:solidFill>
                  <a:schemeClr val="tx1"/>
                </a:solidFill>
              </a:rPr>
              <a:t>(~</a:t>
            </a:r>
            <a:r>
              <a:rPr lang="ru-RU" sz="1800" b="0" dirty="0">
                <a:solidFill>
                  <a:schemeClr val="tx1"/>
                </a:solidFill>
              </a:rPr>
              <a:t>30 минут) </a:t>
            </a:r>
          </a:p>
          <a:p>
            <a:pPr marL="0" indent="0">
              <a:buNone/>
            </a:pPr>
            <a:r>
              <a:rPr lang="ru-RU" sz="1800" b="0" dirty="0">
                <a:solidFill>
                  <a:schemeClr val="tx1"/>
                </a:solidFill>
              </a:rPr>
              <a:t>Цель – выявление </a:t>
            </a:r>
            <a:endParaRPr lang="ru-RU" sz="18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800" b="0" dirty="0" smtClean="0">
                <a:solidFill>
                  <a:schemeClr val="tx1"/>
                </a:solidFill>
              </a:rPr>
              <a:t>факторов формирования </a:t>
            </a:r>
          </a:p>
          <a:p>
            <a:pPr marL="0" indent="0">
              <a:buNone/>
            </a:pPr>
            <a:r>
              <a:rPr lang="ru-RU" sz="1800" b="0" dirty="0" smtClean="0">
                <a:solidFill>
                  <a:schemeClr val="tx1"/>
                </a:solidFill>
              </a:rPr>
              <a:t>ИК-компетентности 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8" name="Diagram 4"/>
          <p:cNvGraphicFramePr/>
          <p:nvPr>
            <p:extLst>
              <p:ext uri="{D42A27DB-BD31-4B8C-83A1-F6EECF244321}">
                <p14:modId xmlns:p14="http://schemas.microsoft.com/office/powerpoint/2010/main" xmlns="" val="3066450931"/>
              </p:ext>
            </p:extLst>
          </p:nvPr>
        </p:nvGraphicFramePr>
        <p:xfrm>
          <a:off x="3274840" y="3768568"/>
          <a:ext cx="5869160" cy="280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53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>
                <a:ea typeface="ＭＳ Ｐゴシック" pitchFamily="34" charset="-128"/>
              </a:rPr>
              <a:t>Основные гипотезы факторов формирования </a:t>
            </a:r>
            <a:br>
              <a:rPr lang="ru-RU" altLang="ru-RU" sz="2000" dirty="0">
                <a:ea typeface="ＭＳ Ｐゴシック" pitchFamily="34" charset="-128"/>
              </a:rPr>
            </a:br>
            <a:r>
              <a:rPr lang="ru-RU" altLang="ru-RU" sz="2000" dirty="0">
                <a:ea typeface="ＭＳ Ｐゴシック" pitchFamily="34" charset="-128"/>
              </a:rPr>
              <a:t>ИК-компетентности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9" name="Содержимое 10"/>
          <p:cNvSpPr txBox="1">
            <a:spLocks/>
          </p:cNvSpPr>
          <p:nvPr/>
        </p:nvSpPr>
        <p:spPr bwMode="auto">
          <a:xfrm>
            <a:off x="4822215" y="788195"/>
            <a:ext cx="2186356" cy="35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3.Оценка учащимися практик использования ИКТ в школе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ru-RU" sz="1400" b="1" i="1" dirty="0" smtClean="0"/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Частота использования компьютера учителями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Способы использования компьютера учителями на уроках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Частота пользования компьютером учащимися на разных предметах</a:t>
            </a:r>
          </a:p>
          <a:p>
            <a:endParaRPr lang="ru-RU" dirty="0"/>
          </a:p>
        </p:txBody>
      </p:sp>
      <p:sp>
        <p:nvSpPr>
          <p:cNvPr id="10" name="Содержимое 10"/>
          <p:cNvSpPr txBox="1">
            <a:spLocks/>
          </p:cNvSpPr>
          <p:nvPr/>
        </p:nvSpPr>
        <p:spPr bwMode="auto">
          <a:xfrm>
            <a:off x="6876256" y="715963"/>
            <a:ext cx="2293342" cy="353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4. Проектная, групповая, самостоятельная, внеурочная и внешкольная деятельность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ru-RU" sz="1400" b="1" i="1" dirty="0" smtClean="0"/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Специфика домашних заданий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Самостоятельная и групповая работа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Предпочитаемые виды досуга</a:t>
            </a:r>
          </a:p>
        </p:txBody>
      </p:sp>
      <p:sp>
        <p:nvSpPr>
          <p:cNvPr id="12" name="Содержимое 10"/>
          <p:cNvSpPr txBox="1">
            <a:spLocks/>
          </p:cNvSpPr>
          <p:nvPr/>
        </p:nvSpPr>
        <p:spPr bwMode="auto">
          <a:xfrm>
            <a:off x="-3894" y="795563"/>
            <a:ext cx="25904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charset="0"/>
              <a:buAutoNum type="arabicPeriod"/>
            </a:pPr>
            <a:r>
              <a:rPr lang="ru-RU" sz="1600" b="1" i="1" dirty="0" smtClean="0">
                <a:solidFill>
                  <a:srgbClr val="0070C0"/>
                </a:solidFill>
              </a:rPr>
              <a:t>Социально-демографические сведения об учащемся</a:t>
            </a:r>
          </a:p>
          <a:p>
            <a:pPr marL="0" lvl="1" indent="0">
              <a:spcBef>
                <a:spcPts val="0"/>
              </a:spcBef>
              <a:buFont typeface="Arial" charset="0"/>
              <a:buAutoNum type="arabicPeriod"/>
            </a:pPr>
            <a:endParaRPr lang="ru-RU" sz="1400" dirty="0" smtClean="0"/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Пол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Образовательные планы (на 10/11 классы и после)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Дополнительное образование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Образование родителей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Образовательные ресурсы дома (количество книг)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Вовлеченность родителей в использование ИКТ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Уделяемое родителями время</a:t>
            </a:r>
          </a:p>
          <a:p>
            <a:pPr marL="0" lvl="2" indent="0">
              <a:spcBef>
                <a:spcPts val="0"/>
              </a:spcBef>
            </a:pPr>
            <a:r>
              <a:rPr lang="ru-RU" sz="1400" dirty="0" smtClean="0"/>
              <a:t>Материальная обеспеченность семьи: наличие автомобиля, зарубежные поездки на отдых, наличие смартфона</a:t>
            </a:r>
          </a:p>
          <a:p>
            <a:pPr marL="0"/>
            <a:endParaRPr lang="ru-RU" sz="1400" dirty="0"/>
          </a:p>
        </p:txBody>
      </p:sp>
      <p:sp>
        <p:nvSpPr>
          <p:cNvPr id="15" name="Содержимое 10"/>
          <p:cNvSpPr>
            <a:spLocks noGrp="1"/>
          </p:cNvSpPr>
          <p:nvPr>
            <p:ph idx="1"/>
          </p:nvPr>
        </p:nvSpPr>
        <p:spPr>
          <a:xfrm>
            <a:off x="2586591" y="795563"/>
            <a:ext cx="2273441" cy="3534643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ru-RU" sz="1600" b="1" i="1" dirty="0" smtClean="0">
                <a:solidFill>
                  <a:srgbClr val="0070C0"/>
                </a:solidFill>
                <a:latin typeface="+mj-lt"/>
              </a:rPr>
              <a:t>2. Доступ и вовлеченность учащегося в использование ИКТ </a:t>
            </a:r>
          </a:p>
          <a:p>
            <a:pPr marL="0" lvl="1" indent="0">
              <a:spcBef>
                <a:spcPts val="0"/>
              </a:spcBef>
              <a:buNone/>
            </a:pPr>
            <a:endParaRPr lang="ru-RU" sz="1600" b="1" i="1" dirty="0" smtClean="0">
              <a:latin typeface="+mj-lt"/>
            </a:endParaRP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Наличие компьютера дома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Наличие подключения к Интернету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Частота и интенсивность использования компьютера в различных местах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Опыт пользования компьютером</a:t>
            </a:r>
          </a:p>
          <a:p>
            <a:pPr marL="0" lvl="1" indent="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+mj-lt"/>
              </a:rPr>
              <a:t>Цели использования компьютера</a:t>
            </a:r>
          </a:p>
          <a:p>
            <a:pPr mar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30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Устойчивые факторы формирования ИК-компетентности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Исследования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b="0" dirty="0" smtClean="0">
                <a:solidFill>
                  <a:schemeClr val="tx1"/>
                </a:solidFill>
              </a:rPr>
              <a:t>регионы России, в </a:t>
            </a:r>
            <a:r>
              <a:rPr lang="ru-RU" sz="1600" b="0" dirty="0" err="1" smtClean="0">
                <a:solidFill>
                  <a:schemeClr val="tx1"/>
                </a:solidFill>
              </a:rPr>
              <a:t>т.ч</a:t>
            </a:r>
            <a:r>
              <a:rPr lang="ru-RU" sz="1600" b="0" dirty="0" smtClean="0">
                <a:solidFill>
                  <a:schemeClr val="tx1"/>
                </a:solidFill>
              </a:rPr>
              <a:t>. </a:t>
            </a:r>
            <a:r>
              <a:rPr lang="ru-RU" sz="1600" b="0" dirty="0">
                <a:solidFill>
                  <a:schemeClr val="tx1"/>
                </a:solidFill>
              </a:rPr>
              <a:t>в рамках проекта «Информатизация системы образования», проводимого правительством </a:t>
            </a:r>
            <a:r>
              <a:rPr lang="ru-RU" sz="1600" b="0" dirty="0" smtClean="0">
                <a:solidFill>
                  <a:schemeClr val="tx1"/>
                </a:solidFill>
              </a:rPr>
              <a:t>РФ (2005-2008 </a:t>
            </a:r>
            <a:r>
              <a:rPr lang="ru-RU" sz="1600" b="0" dirty="0">
                <a:solidFill>
                  <a:schemeClr val="tx1"/>
                </a:solidFill>
              </a:rPr>
              <a:t>гг</a:t>
            </a:r>
            <a:r>
              <a:rPr lang="ru-RU" sz="1600" b="0" dirty="0" smtClean="0">
                <a:solidFill>
                  <a:schemeClr val="tx1"/>
                </a:solidFill>
              </a:rPr>
              <a:t>..), Республика </a:t>
            </a:r>
            <a:r>
              <a:rPr lang="ru-RU" sz="1600" b="0" dirty="0">
                <a:solidFill>
                  <a:schemeClr val="tx1"/>
                </a:solidFill>
              </a:rPr>
              <a:t>Беларусь, </a:t>
            </a:r>
            <a:r>
              <a:rPr lang="ru-RU" sz="1600" b="0" dirty="0" smtClean="0">
                <a:solidFill>
                  <a:schemeClr val="tx1"/>
                </a:solidFill>
              </a:rPr>
              <a:t>Республика </a:t>
            </a:r>
            <a:r>
              <a:rPr lang="ru-RU" sz="1600" b="0" dirty="0">
                <a:solidFill>
                  <a:schemeClr val="tx1"/>
                </a:solidFill>
              </a:rPr>
              <a:t>Армения </a:t>
            </a:r>
            <a:r>
              <a:rPr lang="ru-RU" sz="1600" b="0" dirty="0" smtClean="0">
                <a:solidFill>
                  <a:schemeClr val="tx1"/>
                </a:solidFill>
              </a:rPr>
              <a:t>(в </a:t>
            </a:r>
            <a:r>
              <a:rPr lang="ru-RU" sz="1600" b="0" dirty="0">
                <a:solidFill>
                  <a:schemeClr val="tx1"/>
                </a:solidFill>
              </a:rPr>
              <a:t>рамках Российской программы содействия образованию в целях развития – READ, реализуемой Всемирным банком совместно с Министерством Финансов Российской Федерации с 2008 </a:t>
            </a:r>
            <a:r>
              <a:rPr lang="ru-RU" sz="1600" b="0" dirty="0" smtClean="0">
                <a:solidFill>
                  <a:schemeClr val="tx1"/>
                </a:solidFill>
              </a:rPr>
              <a:t>года)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1. Уровень </a:t>
            </a:r>
            <a:r>
              <a:rPr lang="ru-RU" sz="1600" dirty="0">
                <a:solidFill>
                  <a:schemeClr val="tx1"/>
                </a:solidFill>
              </a:rPr>
              <a:t>ИК-компетентности связан с: 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образованием родителей,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наличием в доме образовательных ресурсов, 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использованием </a:t>
            </a:r>
            <a:r>
              <a:rPr lang="ru-RU" sz="1600" b="0" dirty="0" smtClean="0">
                <a:solidFill>
                  <a:schemeClr val="tx1"/>
                </a:solidFill>
              </a:rPr>
              <a:t>средств ИКТ </a:t>
            </a:r>
            <a:r>
              <a:rPr lang="ru-RU" sz="1600" b="0" dirty="0">
                <a:solidFill>
                  <a:schemeClr val="tx1"/>
                </a:solidFill>
              </a:rPr>
              <a:t>в домашних условиях,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успеваемостью учащихся – как со средней оценкой по всем предметам, так и по естественнонаучным, гуманитарным и общественным дисциплинам. </a:t>
            </a:r>
            <a:r>
              <a:rPr lang="ru-RU" sz="1600" b="0" dirty="0" smtClean="0">
                <a:solidFill>
                  <a:schemeClr val="tx1"/>
                </a:solidFill>
              </a:rPr>
              <a:t>ИК- </a:t>
            </a:r>
            <a:r>
              <a:rPr lang="ru-RU" sz="1600" b="0" dirty="0">
                <a:solidFill>
                  <a:schemeClr val="tx1"/>
                </a:solidFill>
              </a:rPr>
              <a:t>компетентность способствует получению более высоких оценок, более высоким образовательным достижениям, поскольку предполагает умение эффективно использовать информацию для достижения своих целей, в частности, образовательных достижений.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</a:rPr>
              <a:t>2. Уровень ИК-компетентности слабо связан с: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социально-экономическим статусом семьи</a:t>
            </a:r>
          </a:p>
          <a:p>
            <a:r>
              <a:rPr lang="ru-RU" sz="1600" b="0" dirty="0">
                <a:solidFill>
                  <a:schemeClr val="tx1"/>
                </a:solidFill>
              </a:rPr>
              <a:t>степенью доступности и </a:t>
            </a:r>
            <a:r>
              <a:rPr lang="ru-RU" sz="1600" b="0" dirty="0" smtClean="0">
                <a:solidFill>
                  <a:schemeClr val="tx1"/>
                </a:solidFill>
              </a:rPr>
              <a:t>использованием средств ИКТ в школе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xmlns="" val="38886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Оценка эффективности региональных программ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5396005"/>
              </p:ext>
            </p:extLst>
          </p:nvPr>
        </p:nvGraphicFramePr>
        <p:xfrm>
          <a:off x="-24831" y="755620"/>
          <a:ext cx="8229600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334384" y="3501008"/>
            <a:ext cx="28032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Повышение ИКК учащихся </a:t>
            </a:r>
            <a:r>
              <a:rPr lang="ru-RU" sz="1600" b="1" dirty="0" smtClean="0"/>
              <a:t>должно происходить не </a:t>
            </a:r>
            <a:r>
              <a:rPr lang="ru-RU" sz="1600" b="1" dirty="0"/>
              <a:t>через формальное  внедрение компьютерной техники в учебный процесс, а через переключение деятельности детей из строго учебной, в учебно-практическую и самостоятельную работу.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38846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Экспериментальная работа с ЦО №548 «Царицыно» </a:t>
            </a:r>
            <a:endParaRPr lang="ru-RU" sz="180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529064" y="6544276"/>
            <a:ext cx="3614936" cy="241300"/>
          </a:xfrm>
        </p:spPr>
        <p:txBody>
          <a:bodyPr/>
          <a:lstStyle/>
          <a:p>
            <a:r>
              <a:rPr lang="ru-RU" dirty="0" smtClean="0"/>
              <a:t>Национальный фонд подготовки кадров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872" y="737372"/>
            <a:ext cx="7596336" cy="590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247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ИНДИВИДУАЛЬНЫЕ РЕЗУЛЬТАТЫ УЧАЩИХСЯ</a:t>
            </a:r>
            <a:br>
              <a:rPr lang="ru-RU" sz="1800" dirty="0"/>
            </a:br>
            <a:r>
              <a:rPr lang="ru-RU" sz="1800" dirty="0"/>
              <a:t>(интерпретация)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Национальный фонд подготовки кадров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47" y="1059582"/>
            <a:ext cx="9167747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41724581"/>
      </p:ext>
    </p:extLst>
  </p:cSld>
  <p:clrMapOvr>
    <a:masterClrMapping/>
  </p:clrMapOvr>
</p:sld>
</file>

<file path=ppt/theme/theme1.xml><?xml version="1.0" encoding="utf-8"?>
<a:theme xmlns:a="http://schemas.openxmlformats.org/drawingml/2006/main" name="new_016">
  <a:themeElements>
    <a:clrScheme name="sample 3">
      <a:dk1>
        <a:srgbClr val="000000"/>
      </a:dk1>
      <a:lt1>
        <a:srgbClr val="FFFFFF"/>
      </a:lt1>
      <a:dk2>
        <a:srgbClr val="1B4E63"/>
      </a:dk2>
      <a:lt2>
        <a:srgbClr val="DDDDDD"/>
      </a:lt2>
      <a:accent1>
        <a:srgbClr val="328C83"/>
      </a:accent1>
      <a:accent2>
        <a:srgbClr val="DC8300"/>
      </a:accent2>
      <a:accent3>
        <a:srgbClr val="FFFFFF"/>
      </a:accent3>
      <a:accent4>
        <a:srgbClr val="000000"/>
      </a:accent4>
      <a:accent5>
        <a:srgbClr val="ADC5C1"/>
      </a:accent5>
      <a:accent6>
        <a:srgbClr val="C77600"/>
      </a:accent6>
      <a:hlink>
        <a:srgbClr val="9DC03C"/>
      </a:hlink>
      <a:folHlink>
        <a:srgbClr val="2F87D7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003399"/>
        </a:dk2>
        <a:lt2>
          <a:srgbClr val="DDDDDD"/>
        </a:lt2>
        <a:accent1>
          <a:srgbClr val="1088C4"/>
        </a:accent1>
        <a:accent2>
          <a:srgbClr val="20A286"/>
        </a:accent2>
        <a:accent3>
          <a:srgbClr val="FFFFFF"/>
        </a:accent3>
        <a:accent4>
          <a:srgbClr val="000056"/>
        </a:accent4>
        <a:accent5>
          <a:srgbClr val="AAC3DE"/>
        </a:accent5>
        <a:accent6>
          <a:srgbClr val="1C9279"/>
        </a:accent6>
        <a:hlink>
          <a:srgbClr val="9999FF"/>
        </a:hlink>
        <a:folHlink>
          <a:srgbClr val="D5785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10B66"/>
        </a:dk1>
        <a:lt1>
          <a:srgbClr val="FFFFFF"/>
        </a:lt1>
        <a:dk2>
          <a:srgbClr val="8D4FBB"/>
        </a:dk2>
        <a:lt2>
          <a:srgbClr val="B2B2B2"/>
        </a:lt2>
        <a:accent1>
          <a:srgbClr val="1263B4"/>
        </a:accent1>
        <a:accent2>
          <a:srgbClr val="6BC394"/>
        </a:accent2>
        <a:accent3>
          <a:srgbClr val="FFFFFF"/>
        </a:accent3>
        <a:accent4>
          <a:srgbClr val="1B0856"/>
        </a:accent4>
        <a:accent5>
          <a:srgbClr val="AAB7D6"/>
        </a:accent5>
        <a:accent6>
          <a:srgbClr val="60B086"/>
        </a:accent6>
        <a:hlink>
          <a:srgbClr val="ABAE3E"/>
        </a:hlink>
        <a:folHlink>
          <a:srgbClr val="66B6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FFFFF"/>
        </a:lt1>
        <a:dk2>
          <a:srgbClr val="1B4E63"/>
        </a:dk2>
        <a:lt2>
          <a:srgbClr val="DDDDDD"/>
        </a:lt2>
        <a:accent1>
          <a:srgbClr val="328C83"/>
        </a:accent1>
        <a:accent2>
          <a:srgbClr val="DC8300"/>
        </a:accent2>
        <a:accent3>
          <a:srgbClr val="FFFFFF"/>
        </a:accent3>
        <a:accent4>
          <a:srgbClr val="000000"/>
        </a:accent4>
        <a:accent5>
          <a:srgbClr val="ADC5C1"/>
        </a:accent5>
        <a:accent6>
          <a:srgbClr val="C77600"/>
        </a:accent6>
        <a:hlink>
          <a:srgbClr val="9DC03C"/>
        </a:hlink>
        <a:folHlink>
          <a:srgbClr val="2F87D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new_016</Template>
  <TotalTime>3490</TotalTime>
  <Words>3041</Words>
  <Application>Microsoft Office PowerPoint</Application>
  <PresentationFormat>Экран (4:3)</PresentationFormat>
  <Paragraphs>320</Paragraphs>
  <Slides>36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new_016</vt:lpstr>
      <vt:lpstr>Image</vt:lpstr>
      <vt:lpstr>Факторы, влияющие на формирование ИК-компетентности  Содержание, виды и формы организации учебной деятельности по формированию и развитию ИК-компетентности Педагогические практики</vt:lpstr>
      <vt:lpstr>Рамка для навыков 21 века</vt:lpstr>
      <vt:lpstr>Реализация Федерального государственного образовательного стандарта (ФГОС) </vt:lpstr>
      <vt:lpstr>Выявление факторов, влияющих на формирование ИК-компетентности – ICL Test </vt:lpstr>
      <vt:lpstr>Основные гипотезы факторов формирования  ИК-компетентности</vt:lpstr>
      <vt:lpstr>Устойчивые факторы формирования ИК-компетентности</vt:lpstr>
      <vt:lpstr>Оценка эффективности региональных программ</vt:lpstr>
      <vt:lpstr>Экспериментальная работа с ЦО №548 «Царицыно» </vt:lpstr>
      <vt:lpstr>ИНДИВИДУАЛЬНЫЕ РЕЗУЛЬТАТЫ УЧАЩИХСЯ (интерпретация)</vt:lpstr>
      <vt:lpstr>РАБОТА С ИНДИВИДУАЛЬНЫМИ РЕЗУЛЬТАТАМИ (результаты учащихся по наблюдаемым переменным) </vt:lpstr>
      <vt:lpstr>Оценка уровня составляющих ИК-компетентности </vt:lpstr>
      <vt:lpstr>Возможность – «индивидуализированное обучение» </vt:lpstr>
      <vt:lpstr>Рекомендации: построение урока </vt:lpstr>
      <vt:lpstr>Задания с «открытым началом и закрытым концом»</vt:lpstr>
      <vt:lpstr>Задания с «открытым началом и закрытым концом»</vt:lpstr>
      <vt:lpstr>Обязательная оценка  проектно-исследовательской деятельности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Особенности формирования ИК-компетентности</vt:lpstr>
      <vt:lpstr>Особенности формирования ИК-компетентности</vt:lpstr>
      <vt:lpstr>Влияние на ИК-компетентность форм урочной деятельности (вне зависимости от того используются ли средства ИКТ на уроке или нет)  </vt:lpstr>
      <vt:lpstr>Слайд 27</vt:lpstr>
      <vt:lpstr>Специфика домашней работы </vt:lpstr>
      <vt:lpstr>Слайд 29</vt:lpstr>
      <vt:lpstr>Методический сценарий: урок биологии  (компетенции доступ, оценка, создание)  </vt:lpstr>
      <vt:lpstr>Методический сценарий: урок биологии  (компетенции доступ, оценка, создание)  </vt:lpstr>
      <vt:lpstr>Методический сценарий: урок биологии  (компетенции доступ, оценка, создание)  </vt:lpstr>
      <vt:lpstr>Пример проекта: урок географии  (компетенции доступ, оценка, создание)  </vt:lpstr>
      <vt:lpstr>Пример проекта: урок истории  (компетенции доступ, управление, оценка, создание)  </vt:lpstr>
      <vt:lpstr>Формы домашней и классной работы на примере урока информатики (компетенции доступ, интеграция, оценка)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kovalenko</dc:creator>
  <cp:lastModifiedBy>Maria</cp:lastModifiedBy>
  <cp:revision>97</cp:revision>
  <dcterms:created xsi:type="dcterms:W3CDTF">2014-12-19T06:51:34Z</dcterms:created>
  <dcterms:modified xsi:type="dcterms:W3CDTF">2016-02-19T07:34:19Z</dcterms:modified>
</cp:coreProperties>
</file>